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5" r:id="rId2"/>
    <p:sldId id="304" r:id="rId3"/>
    <p:sldId id="307" r:id="rId4"/>
    <p:sldId id="308" r:id="rId5"/>
    <p:sldId id="303" r:id="rId6"/>
    <p:sldId id="276" r:id="rId7"/>
    <p:sldId id="291" r:id="rId8"/>
    <p:sldId id="293" r:id="rId9"/>
    <p:sldId id="309" r:id="rId10"/>
    <p:sldId id="273" r:id="rId11"/>
    <p:sldId id="300" r:id="rId12"/>
    <p:sldId id="288" r:id="rId13"/>
    <p:sldId id="277" r:id="rId14"/>
    <p:sldId id="301"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554"/>
    <a:srgbClr val="E8591D"/>
    <a:srgbClr val="ED6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81458" autoAdjust="0"/>
  </p:normalViewPr>
  <p:slideViewPr>
    <p:cSldViewPr snapToGrid="0">
      <p:cViewPr varScale="1">
        <p:scale>
          <a:sx n="51" d="100"/>
          <a:sy n="51" d="100"/>
        </p:scale>
        <p:origin x="15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F2A20-1FC9-480F-8258-FFB4D842088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2B794B5-B7B1-485A-A44C-FB4F3173E755}">
      <dgm:prSet/>
      <dgm:spPr/>
      <dgm:t>
        <a:bodyPr/>
        <a:lstStyle/>
        <a:p>
          <a:pPr>
            <a:lnSpc>
              <a:spcPct val="100000"/>
            </a:lnSpc>
          </a:pPr>
          <a:r>
            <a:rPr lang="fr-FR"/>
            <a:t>Objectifs de progression</a:t>
          </a:r>
          <a:endParaRPr lang="en-US"/>
        </a:p>
      </dgm:t>
    </dgm:pt>
    <dgm:pt modelId="{13BB8E67-100E-4BB2-A8AA-E776A1B55614}" type="parTrans" cxnId="{355C01E6-5747-4205-A4D8-3679E614F9D2}">
      <dgm:prSet/>
      <dgm:spPr/>
      <dgm:t>
        <a:bodyPr/>
        <a:lstStyle/>
        <a:p>
          <a:endParaRPr lang="en-US"/>
        </a:p>
      </dgm:t>
    </dgm:pt>
    <dgm:pt modelId="{8BADA4D8-79F5-41B6-9556-6EC399B1515F}" type="sibTrans" cxnId="{355C01E6-5747-4205-A4D8-3679E614F9D2}">
      <dgm:prSet/>
      <dgm:spPr/>
      <dgm:t>
        <a:bodyPr/>
        <a:lstStyle/>
        <a:p>
          <a:endParaRPr lang="en-US"/>
        </a:p>
      </dgm:t>
    </dgm:pt>
    <dgm:pt modelId="{C2C178FD-C522-48F1-B0C9-42DF8EC52409}">
      <dgm:prSet/>
      <dgm:spPr/>
      <dgm:t>
        <a:bodyPr/>
        <a:lstStyle/>
        <a:p>
          <a:pPr>
            <a:lnSpc>
              <a:spcPct val="100000"/>
            </a:lnSpc>
          </a:pPr>
          <a:r>
            <a:rPr lang="fr-FR"/>
            <a:t>Calendrier</a:t>
          </a:r>
          <a:endParaRPr lang="en-US"/>
        </a:p>
      </dgm:t>
    </dgm:pt>
    <dgm:pt modelId="{2FACAA4A-C068-42C3-82BD-031A1E224F59}" type="parTrans" cxnId="{0B483509-7974-4254-899C-F938A043BE71}">
      <dgm:prSet/>
      <dgm:spPr/>
      <dgm:t>
        <a:bodyPr/>
        <a:lstStyle/>
        <a:p>
          <a:endParaRPr lang="en-US"/>
        </a:p>
      </dgm:t>
    </dgm:pt>
    <dgm:pt modelId="{67EBC78E-C2F6-468D-AF50-C092A084D4CE}" type="sibTrans" cxnId="{0B483509-7974-4254-899C-F938A043BE71}">
      <dgm:prSet/>
      <dgm:spPr/>
      <dgm:t>
        <a:bodyPr/>
        <a:lstStyle/>
        <a:p>
          <a:endParaRPr lang="en-US"/>
        </a:p>
      </dgm:t>
    </dgm:pt>
    <dgm:pt modelId="{1F08C633-D19C-4DDF-8BA4-57644669D6D7}">
      <dgm:prSet/>
      <dgm:spPr/>
      <dgm:t>
        <a:bodyPr/>
        <a:lstStyle/>
        <a:p>
          <a:pPr>
            <a:lnSpc>
              <a:spcPct val="100000"/>
            </a:lnSpc>
          </a:pPr>
          <a:r>
            <a:rPr lang="fr-FR"/>
            <a:t>Budget</a:t>
          </a:r>
          <a:endParaRPr lang="en-US"/>
        </a:p>
      </dgm:t>
    </dgm:pt>
    <dgm:pt modelId="{BFA7606F-A332-4C49-98DE-E881895C0EBE}" type="parTrans" cxnId="{19C9794F-B606-45AA-A4FB-64111F636D76}">
      <dgm:prSet/>
      <dgm:spPr/>
      <dgm:t>
        <a:bodyPr/>
        <a:lstStyle/>
        <a:p>
          <a:endParaRPr lang="en-US"/>
        </a:p>
      </dgm:t>
    </dgm:pt>
    <dgm:pt modelId="{9688791D-47B1-42AB-8B82-A2905B17AAD5}" type="sibTrans" cxnId="{19C9794F-B606-45AA-A4FB-64111F636D76}">
      <dgm:prSet/>
      <dgm:spPr/>
      <dgm:t>
        <a:bodyPr/>
        <a:lstStyle/>
        <a:p>
          <a:endParaRPr lang="en-US"/>
        </a:p>
      </dgm:t>
    </dgm:pt>
    <dgm:pt modelId="{53F28806-79B0-4ED8-BA43-8BA268762F57}">
      <dgm:prSet/>
      <dgm:spPr/>
      <dgm:t>
        <a:bodyPr/>
        <a:lstStyle/>
        <a:p>
          <a:pPr>
            <a:lnSpc>
              <a:spcPct val="100000"/>
            </a:lnSpc>
          </a:pPr>
          <a:r>
            <a:rPr lang="fr-FR"/>
            <a:t>Indicateurs de suivi</a:t>
          </a:r>
          <a:endParaRPr lang="en-US"/>
        </a:p>
      </dgm:t>
    </dgm:pt>
    <dgm:pt modelId="{D38213E0-B248-44F3-AE7C-CB92F895CED6}" type="parTrans" cxnId="{28D34983-30E7-4EF2-AAB7-6AC628C82F1B}">
      <dgm:prSet/>
      <dgm:spPr/>
      <dgm:t>
        <a:bodyPr/>
        <a:lstStyle/>
        <a:p>
          <a:endParaRPr lang="en-US"/>
        </a:p>
      </dgm:t>
    </dgm:pt>
    <dgm:pt modelId="{E020A254-B97C-4C9A-BB63-05737FD9D2DF}" type="sibTrans" cxnId="{28D34983-30E7-4EF2-AAB7-6AC628C82F1B}">
      <dgm:prSet/>
      <dgm:spPr/>
      <dgm:t>
        <a:bodyPr/>
        <a:lstStyle/>
        <a:p>
          <a:endParaRPr lang="en-US"/>
        </a:p>
      </dgm:t>
    </dgm:pt>
    <dgm:pt modelId="{AADE3FED-9094-4DFE-ABDD-AF0DE147C6F2}" type="pres">
      <dgm:prSet presAssocID="{423F2A20-1FC9-480F-8258-FFB4D842088B}" presName="root" presStyleCnt="0">
        <dgm:presLayoutVars>
          <dgm:dir/>
          <dgm:resizeHandles val="exact"/>
        </dgm:presLayoutVars>
      </dgm:prSet>
      <dgm:spPr/>
    </dgm:pt>
    <dgm:pt modelId="{DC892362-CC76-41FC-B25C-237F4CCD9068}" type="pres">
      <dgm:prSet presAssocID="{22B794B5-B7B1-485A-A44C-FB4F3173E755}" presName="compNode" presStyleCnt="0"/>
      <dgm:spPr/>
    </dgm:pt>
    <dgm:pt modelId="{FFACCBE6-37BA-47F0-8967-A266DC0896DE}" type="pres">
      <dgm:prSet presAssocID="{22B794B5-B7B1-485A-A44C-FB4F3173E7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lle"/>
        </a:ext>
      </dgm:extLst>
    </dgm:pt>
    <dgm:pt modelId="{EB35494A-F4FB-4540-B6E5-B66CA258479A}" type="pres">
      <dgm:prSet presAssocID="{22B794B5-B7B1-485A-A44C-FB4F3173E755}" presName="spaceRect" presStyleCnt="0"/>
      <dgm:spPr/>
    </dgm:pt>
    <dgm:pt modelId="{0491814A-4AFC-41FC-955D-A00993AB2C61}" type="pres">
      <dgm:prSet presAssocID="{22B794B5-B7B1-485A-A44C-FB4F3173E755}" presName="textRect" presStyleLbl="revTx" presStyleIdx="0" presStyleCnt="4">
        <dgm:presLayoutVars>
          <dgm:chMax val="1"/>
          <dgm:chPref val="1"/>
        </dgm:presLayoutVars>
      </dgm:prSet>
      <dgm:spPr/>
    </dgm:pt>
    <dgm:pt modelId="{6466CCE1-ACB1-4708-9DAB-33DBB31C855D}" type="pres">
      <dgm:prSet presAssocID="{8BADA4D8-79F5-41B6-9556-6EC399B1515F}" presName="sibTrans" presStyleCnt="0"/>
      <dgm:spPr/>
    </dgm:pt>
    <dgm:pt modelId="{709C6FCD-D039-4EFE-B93E-3A71BCCCE8C5}" type="pres">
      <dgm:prSet presAssocID="{C2C178FD-C522-48F1-B0C9-42DF8EC52409}" presName="compNode" presStyleCnt="0"/>
      <dgm:spPr/>
    </dgm:pt>
    <dgm:pt modelId="{26C487D9-2832-4649-8DB5-C088BCC1FBC1}" type="pres">
      <dgm:prSet presAssocID="{C2C178FD-C522-48F1-B0C9-42DF8EC524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ECDAA831-A0C7-4EE9-94F4-B2645BB766B2}" type="pres">
      <dgm:prSet presAssocID="{C2C178FD-C522-48F1-B0C9-42DF8EC52409}" presName="spaceRect" presStyleCnt="0"/>
      <dgm:spPr/>
    </dgm:pt>
    <dgm:pt modelId="{26BFA951-9E36-4F31-8A59-804FAD224E15}" type="pres">
      <dgm:prSet presAssocID="{C2C178FD-C522-48F1-B0C9-42DF8EC52409}" presName="textRect" presStyleLbl="revTx" presStyleIdx="1" presStyleCnt="4">
        <dgm:presLayoutVars>
          <dgm:chMax val="1"/>
          <dgm:chPref val="1"/>
        </dgm:presLayoutVars>
      </dgm:prSet>
      <dgm:spPr/>
    </dgm:pt>
    <dgm:pt modelId="{CA3CAEDB-0DD4-417A-996C-9D4506AA1921}" type="pres">
      <dgm:prSet presAssocID="{67EBC78E-C2F6-468D-AF50-C092A084D4CE}" presName="sibTrans" presStyleCnt="0"/>
      <dgm:spPr/>
    </dgm:pt>
    <dgm:pt modelId="{1EE51CF2-B7C5-4080-8B6A-1F7CF59DE767}" type="pres">
      <dgm:prSet presAssocID="{1F08C633-D19C-4DDF-8BA4-57644669D6D7}" presName="compNode" presStyleCnt="0"/>
      <dgm:spPr/>
    </dgm:pt>
    <dgm:pt modelId="{82AA1B87-4F28-499D-A4A6-5D81B84C911C}" type="pres">
      <dgm:prSet presAssocID="{1F08C633-D19C-4DDF-8BA4-57644669D6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gent"/>
        </a:ext>
      </dgm:extLst>
    </dgm:pt>
    <dgm:pt modelId="{9F8D36A5-B404-4043-9FC1-A8CBFAF1F9F7}" type="pres">
      <dgm:prSet presAssocID="{1F08C633-D19C-4DDF-8BA4-57644669D6D7}" presName="spaceRect" presStyleCnt="0"/>
      <dgm:spPr/>
    </dgm:pt>
    <dgm:pt modelId="{59762470-88F6-41B5-966F-2F47F3C82857}" type="pres">
      <dgm:prSet presAssocID="{1F08C633-D19C-4DDF-8BA4-57644669D6D7}" presName="textRect" presStyleLbl="revTx" presStyleIdx="2" presStyleCnt="4">
        <dgm:presLayoutVars>
          <dgm:chMax val="1"/>
          <dgm:chPref val="1"/>
        </dgm:presLayoutVars>
      </dgm:prSet>
      <dgm:spPr/>
    </dgm:pt>
    <dgm:pt modelId="{BE8B85CA-915C-46E7-9248-65272E6E74EE}" type="pres">
      <dgm:prSet presAssocID="{9688791D-47B1-42AB-8B82-A2905B17AAD5}" presName="sibTrans" presStyleCnt="0"/>
      <dgm:spPr/>
    </dgm:pt>
    <dgm:pt modelId="{950216AB-55EB-4DF6-B0B1-60C46870FA79}" type="pres">
      <dgm:prSet presAssocID="{53F28806-79B0-4ED8-BA43-8BA268762F57}" presName="compNode" presStyleCnt="0"/>
      <dgm:spPr/>
    </dgm:pt>
    <dgm:pt modelId="{BF8AC004-6F16-41F8-89D6-54DD63D858B0}" type="pres">
      <dgm:prSet presAssocID="{53F28806-79B0-4ED8-BA43-8BA268762F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chart"/>
        </a:ext>
      </dgm:extLst>
    </dgm:pt>
    <dgm:pt modelId="{9F165391-4414-42C0-8D04-1218B0237A86}" type="pres">
      <dgm:prSet presAssocID="{53F28806-79B0-4ED8-BA43-8BA268762F57}" presName="spaceRect" presStyleCnt="0"/>
      <dgm:spPr/>
    </dgm:pt>
    <dgm:pt modelId="{3794787A-B708-4455-BCFE-ED68E3939C34}" type="pres">
      <dgm:prSet presAssocID="{53F28806-79B0-4ED8-BA43-8BA268762F57}" presName="textRect" presStyleLbl="revTx" presStyleIdx="3" presStyleCnt="4">
        <dgm:presLayoutVars>
          <dgm:chMax val="1"/>
          <dgm:chPref val="1"/>
        </dgm:presLayoutVars>
      </dgm:prSet>
      <dgm:spPr/>
    </dgm:pt>
  </dgm:ptLst>
  <dgm:cxnLst>
    <dgm:cxn modelId="{0B483509-7974-4254-899C-F938A043BE71}" srcId="{423F2A20-1FC9-480F-8258-FFB4D842088B}" destId="{C2C178FD-C522-48F1-B0C9-42DF8EC52409}" srcOrd="1" destOrd="0" parTransId="{2FACAA4A-C068-42C3-82BD-031A1E224F59}" sibTransId="{67EBC78E-C2F6-468D-AF50-C092A084D4CE}"/>
    <dgm:cxn modelId="{0834D321-80EC-4231-B6D7-F94A2F9416A2}" type="presOf" srcId="{22B794B5-B7B1-485A-A44C-FB4F3173E755}" destId="{0491814A-4AFC-41FC-955D-A00993AB2C61}" srcOrd="0" destOrd="0" presId="urn:microsoft.com/office/officeart/2018/2/layout/IconLabelList"/>
    <dgm:cxn modelId="{BA710D66-F0CC-420F-B4F5-F4BBF853A627}" type="presOf" srcId="{C2C178FD-C522-48F1-B0C9-42DF8EC52409}" destId="{26BFA951-9E36-4F31-8A59-804FAD224E15}" srcOrd="0" destOrd="0" presId="urn:microsoft.com/office/officeart/2018/2/layout/IconLabelList"/>
    <dgm:cxn modelId="{19C9794F-B606-45AA-A4FB-64111F636D76}" srcId="{423F2A20-1FC9-480F-8258-FFB4D842088B}" destId="{1F08C633-D19C-4DDF-8BA4-57644669D6D7}" srcOrd="2" destOrd="0" parTransId="{BFA7606F-A332-4C49-98DE-E881895C0EBE}" sibTransId="{9688791D-47B1-42AB-8B82-A2905B17AAD5}"/>
    <dgm:cxn modelId="{8E128C7D-A0CB-45FB-9690-B61A4CC012CF}" type="presOf" srcId="{423F2A20-1FC9-480F-8258-FFB4D842088B}" destId="{AADE3FED-9094-4DFE-ABDD-AF0DE147C6F2}" srcOrd="0" destOrd="0" presId="urn:microsoft.com/office/officeart/2018/2/layout/IconLabelList"/>
    <dgm:cxn modelId="{69DEA781-6151-4245-8C7E-638F43B0FBE6}" type="presOf" srcId="{53F28806-79B0-4ED8-BA43-8BA268762F57}" destId="{3794787A-B708-4455-BCFE-ED68E3939C34}" srcOrd="0" destOrd="0" presId="urn:microsoft.com/office/officeart/2018/2/layout/IconLabelList"/>
    <dgm:cxn modelId="{28D34983-30E7-4EF2-AAB7-6AC628C82F1B}" srcId="{423F2A20-1FC9-480F-8258-FFB4D842088B}" destId="{53F28806-79B0-4ED8-BA43-8BA268762F57}" srcOrd="3" destOrd="0" parTransId="{D38213E0-B248-44F3-AE7C-CB92F895CED6}" sibTransId="{E020A254-B97C-4C9A-BB63-05737FD9D2DF}"/>
    <dgm:cxn modelId="{2E9292DC-2329-40FD-AAB8-A168CA99F8C3}" type="presOf" srcId="{1F08C633-D19C-4DDF-8BA4-57644669D6D7}" destId="{59762470-88F6-41B5-966F-2F47F3C82857}" srcOrd="0" destOrd="0" presId="urn:microsoft.com/office/officeart/2018/2/layout/IconLabelList"/>
    <dgm:cxn modelId="{355C01E6-5747-4205-A4D8-3679E614F9D2}" srcId="{423F2A20-1FC9-480F-8258-FFB4D842088B}" destId="{22B794B5-B7B1-485A-A44C-FB4F3173E755}" srcOrd="0" destOrd="0" parTransId="{13BB8E67-100E-4BB2-A8AA-E776A1B55614}" sibTransId="{8BADA4D8-79F5-41B6-9556-6EC399B1515F}"/>
    <dgm:cxn modelId="{3222E7CD-0992-46A5-8D32-A09795D5D62B}" type="presParOf" srcId="{AADE3FED-9094-4DFE-ABDD-AF0DE147C6F2}" destId="{DC892362-CC76-41FC-B25C-237F4CCD9068}" srcOrd="0" destOrd="0" presId="urn:microsoft.com/office/officeart/2018/2/layout/IconLabelList"/>
    <dgm:cxn modelId="{D9810CD0-88EB-44BD-9A2B-00086F9604EC}" type="presParOf" srcId="{DC892362-CC76-41FC-B25C-237F4CCD9068}" destId="{FFACCBE6-37BA-47F0-8967-A266DC0896DE}" srcOrd="0" destOrd="0" presId="urn:microsoft.com/office/officeart/2018/2/layout/IconLabelList"/>
    <dgm:cxn modelId="{AE6BC91A-2857-47D6-B237-28F2AE7B1597}" type="presParOf" srcId="{DC892362-CC76-41FC-B25C-237F4CCD9068}" destId="{EB35494A-F4FB-4540-B6E5-B66CA258479A}" srcOrd="1" destOrd="0" presId="urn:microsoft.com/office/officeart/2018/2/layout/IconLabelList"/>
    <dgm:cxn modelId="{98AF68F9-DB29-46A7-A76A-FABCCCF99C1B}" type="presParOf" srcId="{DC892362-CC76-41FC-B25C-237F4CCD9068}" destId="{0491814A-4AFC-41FC-955D-A00993AB2C61}" srcOrd="2" destOrd="0" presId="urn:microsoft.com/office/officeart/2018/2/layout/IconLabelList"/>
    <dgm:cxn modelId="{46D9496D-46A0-4F20-8122-61AA1D43E18C}" type="presParOf" srcId="{AADE3FED-9094-4DFE-ABDD-AF0DE147C6F2}" destId="{6466CCE1-ACB1-4708-9DAB-33DBB31C855D}" srcOrd="1" destOrd="0" presId="urn:microsoft.com/office/officeart/2018/2/layout/IconLabelList"/>
    <dgm:cxn modelId="{5FFA05C5-FDF5-4291-B241-1E3B14B56B66}" type="presParOf" srcId="{AADE3FED-9094-4DFE-ABDD-AF0DE147C6F2}" destId="{709C6FCD-D039-4EFE-B93E-3A71BCCCE8C5}" srcOrd="2" destOrd="0" presId="urn:microsoft.com/office/officeart/2018/2/layout/IconLabelList"/>
    <dgm:cxn modelId="{F1834776-00D0-4584-AF27-650989CE4B45}" type="presParOf" srcId="{709C6FCD-D039-4EFE-B93E-3A71BCCCE8C5}" destId="{26C487D9-2832-4649-8DB5-C088BCC1FBC1}" srcOrd="0" destOrd="0" presId="urn:microsoft.com/office/officeart/2018/2/layout/IconLabelList"/>
    <dgm:cxn modelId="{90DDD2A2-11FC-4A27-BE2B-7184DF001880}" type="presParOf" srcId="{709C6FCD-D039-4EFE-B93E-3A71BCCCE8C5}" destId="{ECDAA831-A0C7-4EE9-94F4-B2645BB766B2}" srcOrd="1" destOrd="0" presId="urn:microsoft.com/office/officeart/2018/2/layout/IconLabelList"/>
    <dgm:cxn modelId="{1331FDA5-C30A-4934-93CE-A3FECCFBB6C2}" type="presParOf" srcId="{709C6FCD-D039-4EFE-B93E-3A71BCCCE8C5}" destId="{26BFA951-9E36-4F31-8A59-804FAD224E15}" srcOrd="2" destOrd="0" presId="urn:microsoft.com/office/officeart/2018/2/layout/IconLabelList"/>
    <dgm:cxn modelId="{4F602077-C1CB-4F5E-992F-F407B0C486BB}" type="presParOf" srcId="{AADE3FED-9094-4DFE-ABDD-AF0DE147C6F2}" destId="{CA3CAEDB-0DD4-417A-996C-9D4506AA1921}" srcOrd="3" destOrd="0" presId="urn:microsoft.com/office/officeart/2018/2/layout/IconLabelList"/>
    <dgm:cxn modelId="{7CD9F688-C6D1-403F-8A6A-0C0F365ED9C2}" type="presParOf" srcId="{AADE3FED-9094-4DFE-ABDD-AF0DE147C6F2}" destId="{1EE51CF2-B7C5-4080-8B6A-1F7CF59DE767}" srcOrd="4" destOrd="0" presId="urn:microsoft.com/office/officeart/2018/2/layout/IconLabelList"/>
    <dgm:cxn modelId="{54C634AB-F847-4CA2-925A-C81C9BB947B2}" type="presParOf" srcId="{1EE51CF2-B7C5-4080-8B6A-1F7CF59DE767}" destId="{82AA1B87-4F28-499D-A4A6-5D81B84C911C}" srcOrd="0" destOrd="0" presId="urn:microsoft.com/office/officeart/2018/2/layout/IconLabelList"/>
    <dgm:cxn modelId="{9F5C56A3-2978-477B-B2E5-B47DC5190D2E}" type="presParOf" srcId="{1EE51CF2-B7C5-4080-8B6A-1F7CF59DE767}" destId="{9F8D36A5-B404-4043-9FC1-A8CBFAF1F9F7}" srcOrd="1" destOrd="0" presId="urn:microsoft.com/office/officeart/2018/2/layout/IconLabelList"/>
    <dgm:cxn modelId="{89E41A98-D2CD-4049-8878-01320DFA84F9}" type="presParOf" srcId="{1EE51CF2-B7C5-4080-8B6A-1F7CF59DE767}" destId="{59762470-88F6-41B5-966F-2F47F3C82857}" srcOrd="2" destOrd="0" presId="urn:microsoft.com/office/officeart/2018/2/layout/IconLabelList"/>
    <dgm:cxn modelId="{5BFFAAD3-841D-4BCB-A19C-43910C395373}" type="presParOf" srcId="{AADE3FED-9094-4DFE-ABDD-AF0DE147C6F2}" destId="{BE8B85CA-915C-46E7-9248-65272E6E74EE}" srcOrd="5" destOrd="0" presId="urn:microsoft.com/office/officeart/2018/2/layout/IconLabelList"/>
    <dgm:cxn modelId="{BC1AFF18-9367-4313-9DB4-3E790B5142A4}" type="presParOf" srcId="{AADE3FED-9094-4DFE-ABDD-AF0DE147C6F2}" destId="{950216AB-55EB-4DF6-B0B1-60C46870FA79}" srcOrd="6" destOrd="0" presId="urn:microsoft.com/office/officeart/2018/2/layout/IconLabelList"/>
    <dgm:cxn modelId="{847050B6-68D5-4DA6-8B19-8D0867E1D4CE}" type="presParOf" srcId="{950216AB-55EB-4DF6-B0B1-60C46870FA79}" destId="{BF8AC004-6F16-41F8-89D6-54DD63D858B0}" srcOrd="0" destOrd="0" presId="urn:microsoft.com/office/officeart/2018/2/layout/IconLabelList"/>
    <dgm:cxn modelId="{91100922-2E16-461A-A74A-C4903A5C5A91}" type="presParOf" srcId="{950216AB-55EB-4DF6-B0B1-60C46870FA79}" destId="{9F165391-4414-42C0-8D04-1218B0237A86}" srcOrd="1" destOrd="0" presId="urn:microsoft.com/office/officeart/2018/2/layout/IconLabelList"/>
    <dgm:cxn modelId="{EF01EA28-4E98-401B-BC5B-0240DDC2C042}" type="presParOf" srcId="{950216AB-55EB-4DF6-B0B1-60C46870FA79}" destId="{3794787A-B708-4455-BCFE-ED68E3939C34}"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4173D-4012-4EE0-B700-C51F5FAB3F41}"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fr-FR"/>
        </a:p>
      </dgm:t>
    </dgm:pt>
    <dgm:pt modelId="{02B70F01-97A1-41D1-9678-8BC71BBC20EC}">
      <dgm:prSet/>
      <dgm:spPr>
        <a:effectLst>
          <a:outerShdw blurRad="50800" dist="50800" dir="5400000" algn="ctr" rotWithShape="0">
            <a:schemeClr val="accent2">
              <a:lumMod val="75000"/>
            </a:schemeClr>
          </a:outerShdw>
        </a:effectLst>
      </dgm:spPr>
      <dgm:t>
        <a:bodyPr/>
        <a:lstStyle/>
        <a:p>
          <a:r>
            <a:rPr lang="fr-FR" b="1" i="1" dirty="0"/>
            <a:t>Axe 1 : Agir sur le travail</a:t>
          </a:r>
          <a:r>
            <a:rPr lang="fr-FR" dirty="0"/>
            <a:t> </a:t>
          </a:r>
          <a:r>
            <a:rPr lang="fr-FR" b="1" i="1" dirty="0"/>
            <a:t>avec les travailleurs et les travailleuses</a:t>
          </a:r>
          <a:endParaRPr lang="fr-FR" dirty="0"/>
        </a:p>
      </dgm:t>
    </dgm:pt>
    <dgm:pt modelId="{135A7F38-6921-4D15-8FC1-F66CCFB7531F}" type="parTrans" cxnId="{C28C8EFD-EB9B-46C9-A25F-3F0A98DCC46B}">
      <dgm:prSet/>
      <dgm:spPr/>
      <dgm:t>
        <a:bodyPr/>
        <a:lstStyle/>
        <a:p>
          <a:endParaRPr lang="fr-FR"/>
        </a:p>
      </dgm:t>
    </dgm:pt>
    <dgm:pt modelId="{EF699CF2-5221-477F-925E-CCBC1D331B4F}" type="sibTrans" cxnId="{C28C8EFD-EB9B-46C9-A25F-3F0A98DCC46B}">
      <dgm:prSet/>
      <dgm:spPr/>
      <dgm:t>
        <a:bodyPr/>
        <a:lstStyle/>
        <a:p>
          <a:endParaRPr lang="fr-FR"/>
        </a:p>
      </dgm:t>
    </dgm:pt>
    <dgm:pt modelId="{CC40DB53-76F8-4363-ACF6-378B818C2F42}">
      <dgm:prSet/>
      <dgm:spPr>
        <a:solidFill>
          <a:srgbClr val="E8591D"/>
        </a:solidFill>
        <a:effectLst>
          <a:outerShdw blurRad="50800" dist="50800" dir="5400000" algn="ctr" rotWithShape="0">
            <a:schemeClr val="accent1">
              <a:lumMod val="75000"/>
            </a:schemeClr>
          </a:outerShdw>
        </a:effectLst>
      </dgm:spPr>
      <dgm:t>
        <a:bodyPr/>
        <a:lstStyle/>
        <a:p>
          <a:r>
            <a:rPr lang="fr-FR" b="1" i="1" dirty="0"/>
            <a:t>Axe 2 : Porter une vision partagée du travail</a:t>
          </a:r>
          <a:r>
            <a:rPr lang="fr-FR" dirty="0"/>
            <a:t>  </a:t>
          </a:r>
          <a:r>
            <a:rPr lang="fr-FR" i="1" dirty="0"/>
            <a:t>avec un        « tour de France CFDT du travail » sur les années 2025/2026 !</a:t>
          </a:r>
          <a:endParaRPr lang="fr-FR" dirty="0"/>
        </a:p>
      </dgm:t>
    </dgm:pt>
    <dgm:pt modelId="{DBC5E773-7F2B-483F-A8FC-B79DEC10B5FA}" type="parTrans" cxnId="{FFE0D0F7-3C08-4D85-B98B-549CFD1F701F}">
      <dgm:prSet/>
      <dgm:spPr/>
      <dgm:t>
        <a:bodyPr/>
        <a:lstStyle/>
        <a:p>
          <a:endParaRPr lang="fr-FR"/>
        </a:p>
      </dgm:t>
    </dgm:pt>
    <dgm:pt modelId="{FAF9E562-FF92-4F6B-811D-EBE8BF06CF66}" type="sibTrans" cxnId="{FFE0D0F7-3C08-4D85-B98B-549CFD1F701F}">
      <dgm:prSet/>
      <dgm:spPr/>
      <dgm:t>
        <a:bodyPr/>
        <a:lstStyle/>
        <a:p>
          <a:endParaRPr lang="fr-FR"/>
        </a:p>
      </dgm:t>
    </dgm:pt>
    <dgm:pt modelId="{03D91561-7DD4-47F2-B812-BACDA1878780}">
      <dgm:prSet/>
      <dgm:spPr>
        <a:effectLst>
          <a:outerShdw blurRad="50800" dist="50800" dir="5400000" algn="ctr" rotWithShape="0">
            <a:schemeClr val="accent2">
              <a:lumMod val="75000"/>
            </a:schemeClr>
          </a:outerShdw>
        </a:effectLst>
      </dgm:spPr>
      <dgm:t>
        <a:bodyPr/>
        <a:lstStyle/>
        <a:p>
          <a:r>
            <a:rPr lang="fr-FR" b="1" i="1"/>
            <a:t>Axe 3 : Faire du bruit sur le travail</a:t>
          </a:r>
          <a:r>
            <a:rPr lang="fr-FR"/>
            <a:t>  </a:t>
          </a:r>
        </a:p>
      </dgm:t>
    </dgm:pt>
    <dgm:pt modelId="{10B29EDF-229C-41D5-903F-DBABD901D75E}" type="parTrans" cxnId="{CA0A22E7-101A-4A2C-8DEB-79193FBF5392}">
      <dgm:prSet/>
      <dgm:spPr/>
      <dgm:t>
        <a:bodyPr/>
        <a:lstStyle/>
        <a:p>
          <a:endParaRPr lang="fr-FR"/>
        </a:p>
      </dgm:t>
    </dgm:pt>
    <dgm:pt modelId="{A24036FF-C617-469B-B30B-87CF6C870735}" type="sibTrans" cxnId="{CA0A22E7-101A-4A2C-8DEB-79193FBF5392}">
      <dgm:prSet/>
      <dgm:spPr/>
      <dgm:t>
        <a:bodyPr/>
        <a:lstStyle/>
        <a:p>
          <a:endParaRPr lang="fr-FR"/>
        </a:p>
      </dgm:t>
    </dgm:pt>
    <dgm:pt modelId="{10133E8F-6644-4D59-9B36-9495672F38F5}" type="pres">
      <dgm:prSet presAssocID="{F2A4173D-4012-4EE0-B700-C51F5FAB3F41}" presName="linear" presStyleCnt="0">
        <dgm:presLayoutVars>
          <dgm:dir/>
          <dgm:resizeHandles val="exact"/>
        </dgm:presLayoutVars>
      </dgm:prSet>
      <dgm:spPr/>
    </dgm:pt>
    <dgm:pt modelId="{C48FC22C-ABF7-4E3F-B839-8F0144B0C1E5}" type="pres">
      <dgm:prSet presAssocID="{02B70F01-97A1-41D1-9678-8BC71BBC20EC}" presName="comp" presStyleCnt="0"/>
      <dgm:spPr/>
    </dgm:pt>
    <dgm:pt modelId="{1313930D-988C-4448-937E-586FA2B2824D}" type="pres">
      <dgm:prSet presAssocID="{02B70F01-97A1-41D1-9678-8BC71BBC20EC}" presName="box" presStyleLbl="node1" presStyleIdx="0" presStyleCnt="3"/>
      <dgm:spPr/>
    </dgm:pt>
    <dgm:pt modelId="{D29B3DFE-BE2D-4797-B740-E1FCBD988CE7}" type="pres">
      <dgm:prSet presAssocID="{02B70F01-97A1-41D1-9678-8BC71BBC20EC}"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6000" r="-6000"/>
          </a:stretch>
        </a:blipFill>
      </dgm:spPr>
      <dgm:extLst>
        <a:ext uri="{E40237B7-FDA0-4F09-8148-C483321AD2D9}">
          <dgm14:cNvPr xmlns:dgm14="http://schemas.microsoft.com/office/drawing/2010/diagram" id="0" name="" descr="Croissance de l'activité contour"/>
        </a:ext>
      </dgm:extLst>
    </dgm:pt>
    <dgm:pt modelId="{A8549776-B414-44A0-A79E-798E656134EB}" type="pres">
      <dgm:prSet presAssocID="{02B70F01-97A1-41D1-9678-8BC71BBC20EC}" presName="text" presStyleLbl="node1" presStyleIdx="0" presStyleCnt="3">
        <dgm:presLayoutVars>
          <dgm:bulletEnabled val="1"/>
        </dgm:presLayoutVars>
      </dgm:prSet>
      <dgm:spPr/>
    </dgm:pt>
    <dgm:pt modelId="{E69955C6-9CA4-442F-989B-E0BD7B693CC7}" type="pres">
      <dgm:prSet presAssocID="{EF699CF2-5221-477F-925E-CCBC1D331B4F}" presName="spacer" presStyleCnt="0"/>
      <dgm:spPr/>
    </dgm:pt>
    <dgm:pt modelId="{E71FAFCC-402F-434C-A400-2F8F7F5355D1}" type="pres">
      <dgm:prSet presAssocID="{CC40DB53-76F8-4363-ACF6-378B818C2F42}" presName="comp" presStyleCnt="0"/>
      <dgm:spPr/>
    </dgm:pt>
    <dgm:pt modelId="{A58FDFC5-E8BF-4A9E-B03C-F2AE0035FE20}" type="pres">
      <dgm:prSet presAssocID="{CC40DB53-76F8-4363-ACF6-378B818C2F42}" presName="box" presStyleLbl="node1" presStyleIdx="1" presStyleCnt="3"/>
      <dgm:spPr/>
    </dgm:pt>
    <dgm:pt modelId="{DEE61E2A-9D9E-49FB-801F-E5D83B23EEF4}" type="pres">
      <dgm:prSet presAssocID="{CC40DB53-76F8-4363-ACF6-378B818C2F42}" presName="img"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6000" r="-6000"/>
          </a:stretch>
        </a:blipFill>
      </dgm:spPr>
      <dgm:extLst>
        <a:ext uri="{E40237B7-FDA0-4F09-8148-C483321AD2D9}">
          <dgm14:cNvPr xmlns:dgm14="http://schemas.microsoft.com/office/drawing/2010/diagram" id="0" name="" descr="Bulles contour"/>
        </a:ext>
      </dgm:extLst>
    </dgm:pt>
    <dgm:pt modelId="{240C914A-E7D9-4D0B-A20C-5C551C791C9C}" type="pres">
      <dgm:prSet presAssocID="{CC40DB53-76F8-4363-ACF6-378B818C2F42}" presName="text" presStyleLbl="node1" presStyleIdx="1" presStyleCnt="3">
        <dgm:presLayoutVars>
          <dgm:bulletEnabled val="1"/>
        </dgm:presLayoutVars>
      </dgm:prSet>
      <dgm:spPr/>
    </dgm:pt>
    <dgm:pt modelId="{86DA6B60-FFD4-4501-8995-5B95A984F57B}" type="pres">
      <dgm:prSet presAssocID="{FAF9E562-FF92-4F6B-811D-EBE8BF06CF66}" presName="spacer" presStyleCnt="0"/>
      <dgm:spPr/>
    </dgm:pt>
    <dgm:pt modelId="{6905FA3A-FF9E-443B-8EA7-E27984AED101}" type="pres">
      <dgm:prSet presAssocID="{03D91561-7DD4-47F2-B812-BACDA1878780}" presName="comp" presStyleCnt="0"/>
      <dgm:spPr/>
    </dgm:pt>
    <dgm:pt modelId="{BDD93FE3-5807-436B-8875-031873E1F193}" type="pres">
      <dgm:prSet presAssocID="{03D91561-7DD4-47F2-B812-BACDA1878780}" presName="box" presStyleLbl="node1" presStyleIdx="2" presStyleCnt="3"/>
      <dgm:spPr/>
    </dgm:pt>
    <dgm:pt modelId="{31B88297-4A1F-4179-BEDC-80B719CA5780}" type="pres">
      <dgm:prSet presAssocID="{03D91561-7DD4-47F2-B812-BACDA1878780}" presName="img"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6000" r="-6000"/>
          </a:stretch>
        </a:blipFill>
      </dgm:spPr>
      <dgm:extLst>
        <a:ext uri="{E40237B7-FDA0-4F09-8148-C483321AD2D9}">
          <dgm14:cNvPr xmlns:dgm14="http://schemas.microsoft.com/office/drawing/2010/diagram" id="0" name="" descr="Mégaphone1 contour"/>
        </a:ext>
      </dgm:extLst>
    </dgm:pt>
    <dgm:pt modelId="{6E230EB6-05D9-4ED5-B18F-93B464025098}" type="pres">
      <dgm:prSet presAssocID="{03D91561-7DD4-47F2-B812-BACDA1878780}" presName="text" presStyleLbl="node1" presStyleIdx="2" presStyleCnt="3">
        <dgm:presLayoutVars>
          <dgm:bulletEnabled val="1"/>
        </dgm:presLayoutVars>
      </dgm:prSet>
      <dgm:spPr/>
    </dgm:pt>
  </dgm:ptLst>
  <dgm:cxnLst>
    <dgm:cxn modelId="{9DC1650A-55A8-4C36-B897-4E6C9ADD1191}" type="presOf" srcId="{02B70F01-97A1-41D1-9678-8BC71BBC20EC}" destId="{A8549776-B414-44A0-A79E-798E656134EB}" srcOrd="1" destOrd="0" presId="urn:microsoft.com/office/officeart/2005/8/layout/vList4"/>
    <dgm:cxn modelId="{C3E05F4A-A3C0-49AF-85B5-B2CF61AFD349}" type="presOf" srcId="{F2A4173D-4012-4EE0-B700-C51F5FAB3F41}" destId="{10133E8F-6644-4D59-9B36-9495672F38F5}" srcOrd="0" destOrd="0" presId="urn:microsoft.com/office/officeart/2005/8/layout/vList4"/>
    <dgm:cxn modelId="{016CC079-5052-4595-B078-47F619A7A62E}" type="presOf" srcId="{CC40DB53-76F8-4363-ACF6-378B818C2F42}" destId="{A58FDFC5-E8BF-4A9E-B03C-F2AE0035FE20}" srcOrd="0" destOrd="0" presId="urn:microsoft.com/office/officeart/2005/8/layout/vList4"/>
    <dgm:cxn modelId="{D2286C7D-CD05-40B8-BFF8-C2B12C088F30}" type="presOf" srcId="{03D91561-7DD4-47F2-B812-BACDA1878780}" destId="{6E230EB6-05D9-4ED5-B18F-93B464025098}" srcOrd="1" destOrd="0" presId="urn:microsoft.com/office/officeart/2005/8/layout/vList4"/>
    <dgm:cxn modelId="{DB866B7F-8E0F-41EA-B431-2D409316F231}" type="presOf" srcId="{02B70F01-97A1-41D1-9678-8BC71BBC20EC}" destId="{1313930D-988C-4448-937E-586FA2B2824D}" srcOrd="0" destOrd="0" presId="urn:microsoft.com/office/officeart/2005/8/layout/vList4"/>
    <dgm:cxn modelId="{84F03DD2-9ED3-47FE-B0F6-6E0CC6716F1B}" type="presOf" srcId="{03D91561-7DD4-47F2-B812-BACDA1878780}" destId="{BDD93FE3-5807-436B-8875-031873E1F193}" srcOrd="0" destOrd="0" presId="urn:microsoft.com/office/officeart/2005/8/layout/vList4"/>
    <dgm:cxn modelId="{CA0A22E7-101A-4A2C-8DEB-79193FBF5392}" srcId="{F2A4173D-4012-4EE0-B700-C51F5FAB3F41}" destId="{03D91561-7DD4-47F2-B812-BACDA1878780}" srcOrd="2" destOrd="0" parTransId="{10B29EDF-229C-41D5-903F-DBABD901D75E}" sibTransId="{A24036FF-C617-469B-B30B-87CF6C870735}"/>
    <dgm:cxn modelId="{FFE0D0F7-3C08-4D85-B98B-549CFD1F701F}" srcId="{F2A4173D-4012-4EE0-B700-C51F5FAB3F41}" destId="{CC40DB53-76F8-4363-ACF6-378B818C2F42}" srcOrd="1" destOrd="0" parTransId="{DBC5E773-7F2B-483F-A8FC-B79DEC10B5FA}" sibTransId="{FAF9E562-FF92-4F6B-811D-EBE8BF06CF66}"/>
    <dgm:cxn modelId="{C28C8EFD-EB9B-46C9-A25F-3F0A98DCC46B}" srcId="{F2A4173D-4012-4EE0-B700-C51F5FAB3F41}" destId="{02B70F01-97A1-41D1-9678-8BC71BBC20EC}" srcOrd="0" destOrd="0" parTransId="{135A7F38-6921-4D15-8FC1-F66CCFB7531F}" sibTransId="{EF699CF2-5221-477F-925E-CCBC1D331B4F}"/>
    <dgm:cxn modelId="{EC92A3FD-3854-4076-945A-DC238FAF5D9D}" type="presOf" srcId="{CC40DB53-76F8-4363-ACF6-378B818C2F42}" destId="{240C914A-E7D9-4D0B-A20C-5C551C791C9C}" srcOrd="1" destOrd="0" presId="urn:microsoft.com/office/officeart/2005/8/layout/vList4"/>
    <dgm:cxn modelId="{C3C7B2FB-16EA-496C-B91A-66B7B84274B2}" type="presParOf" srcId="{10133E8F-6644-4D59-9B36-9495672F38F5}" destId="{C48FC22C-ABF7-4E3F-B839-8F0144B0C1E5}" srcOrd="0" destOrd="0" presId="urn:microsoft.com/office/officeart/2005/8/layout/vList4"/>
    <dgm:cxn modelId="{F3FD64BD-5C21-4B69-9FA6-682AC4CA3A3D}" type="presParOf" srcId="{C48FC22C-ABF7-4E3F-B839-8F0144B0C1E5}" destId="{1313930D-988C-4448-937E-586FA2B2824D}" srcOrd="0" destOrd="0" presId="urn:microsoft.com/office/officeart/2005/8/layout/vList4"/>
    <dgm:cxn modelId="{73ABF864-0BA8-461E-808E-FEA9E5D90A46}" type="presParOf" srcId="{C48FC22C-ABF7-4E3F-B839-8F0144B0C1E5}" destId="{D29B3DFE-BE2D-4797-B740-E1FCBD988CE7}" srcOrd="1" destOrd="0" presId="urn:microsoft.com/office/officeart/2005/8/layout/vList4"/>
    <dgm:cxn modelId="{D4130633-29AC-4305-B49C-6C02809D8E92}" type="presParOf" srcId="{C48FC22C-ABF7-4E3F-B839-8F0144B0C1E5}" destId="{A8549776-B414-44A0-A79E-798E656134EB}" srcOrd="2" destOrd="0" presId="urn:microsoft.com/office/officeart/2005/8/layout/vList4"/>
    <dgm:cxn modelId="{5D7351F7-2C71-410F-A456-7C61A203DE9F}" type="presParOf" srcId="{10133E8F-6644-4D59-9B36-9495672F38F5}" destId="{E69955C6-9CA4-442F-989B-E0BD7B693CC7}" srcOrd="1" destOrd="0" presId="urn:microsoft.com/office/officeart/2005/8/layout/vList4"/>
    <dgm:cxn modelId="{6B8CC6AA-D917-45EB-AF07-CD1616378A86}" type="presParOf" srcId="{10133E8F-6644-4D59-9B36-9495672F38F5}" destId="{E71FAFCC-402F-434C-A400-2F8F7F5355D1}" srcOrd="2" destOrd="0" presId="urn:microsoft.com/office/officeart/2005/8/layout/vList4"/>
    <dgm:cxn modelId="{3C3E5331-06F8-46BC-95F3-270BB444C149}" type="presParOf" srcId="{E71FAFCC-402F-434C-A400-2F8F7F5355D1}" destId="{A58FDFC5-E8BF-4A9E-B03C-F2AE0035FE20}" srcOrd="0" destOrd="0" presId="urn:microsoft.com/office/officeart/2005/8/layout/vList4"/>
    <dgm:cxn modelId="{2CABFDED-51BA-45F0-B4A4-101776C6B487}" type="presParOf" srcId="{E71FAFCC-402F-434C-A400-2F8F7F5355D1}" destId="{DEE61E2A-9D9E-49FB-801F-E5D83B23EEF4}" srcOrd="1" destOrd="0" presId="urn:microsoft.com/office/officeart/2005/8/layout/vList4"/>
    <dgm:cxn modelId="{EE3A99C3-83F5-411A-BA11-397C4D6C5F4E}" type="presParOf" srcId="{E71FAFCC-402F-434C-A400-2F8F7F5355D1}" destId="{240C914A-E7D9-4D0B-A20C-5C551C791C9C}" srcOrd="2" destOrd="0" presId="urn:microsoft.com/office/officeart/2005/8/layout/vList4"/>
    <dgm:cxn modelId="{7144412C-89A6-4F6D-8AB0-70AC979DF328}" type="presParOf" srcId="{10133E8F-6644-4D59-9B36-9495672F38F5}" destId="{86DA6B60-FFD4-4501-8995-5B95A984F57B}" srcOrd="3" destOrd="0" presId="urn:microsoft.com/office/officeart/2005/8/layout/vList4"/>
    <dgm:cxn modelId="{0DF653D5-07A6-4E94-9F7C-485344200387}" type="presParOf" srcId="{10133E8F-6644-4D59-9B36-9495672F38F5}" destId="{6905FA3A-FF9E-443B-8EA7-E27984AED101}" srcOrd="4" destOrd="0" presId="urn:microsoft.com/office/officeart/2005/8/layout/vList4"/>
    <dgm:cxn modelId="{CEE5B06E-17BC-4249-B2E0-099EADEBF37B}" type="presParOf" srcId="{6905FA3A-FF9E-443B-8EA7-E27984AED101}" destId="{BDD93FE3-5807-436B-8875-031873E1F193}" srcOrd="0" destOrd="0" presId="urn:microsoft.com/office/officeart/2005/8/layout/vList4"/>
    <dgm:cxn modelId="{19E0B671-A62C-4DE9-8C94-F3369C561959}" type="presParOf" srcId="{6905FA3A-FF9E-443B-8EA7-E27984AED101}" destId="{31B88297-4A1F-4179-BEDC-80B719CA5780}" srcOrd="1" destOrd="0" presId="urn:microsoft.com/office/officeart/2005/8/layout/vList4"/>
    <dgm:cxn modelId="{E9169679-F5BD-469A-97B4-08B97A9C56FC}" type="presParOf" srcId="{6905FA3A-FF9E-443B-8EA7-E27984AED101}" destId="{6E230EB6-05D9-4ED5-B18F-93B464025098}"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CBE6-37BA-47F0-8967-A266DC0896DE}">
      <dsp:nvSpPr>
        <dsp:cNvPr id="0" name=""/>
        <dsp:cNvSpPr/>
      </dsp:nvSpPr>
      <dsp:spPr>
        <a:xfrm>
          <a:off x="378424" y="97264"/>
          <a:ext cx="616992" cy="616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1814A-4AFC-41FC-955D-A00993AB2C61}">
      <dsp:nvSpPr>
        <dsp:cNvPr id="0" name=""/>
        <dsp:cNvSpPr/>
      </dsp:nvSpPr>
      <dsp:spPr>
        <a:xfrm>
          <a:off x="1374" y="920077"/>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FR" sz="1700" kern="1200"/>
            <a:t>Objectifs de progression</a:t>
          </a:r>
          <a:endParaRPr lang="en-US" sz="1700" kern="1200"/>
        </a:p>
      </dsp:txBody>
      <dsp:txXfrm>
        <a:off x="1374" y="920077"/>
        <a:ext cx="1371093" cy="548437"/>
      </dsp:txXfrm>
    </dsp:sp>
    <dsp:sp modelId="{26C487D9-2832-4649-8DB5-C088BCC1FBC1}">
      <dsp:nvSpPr>
        <dsp:cNvPr id="0" name=""/>
        <dsp:cNvSpPr/>
      </dsp:nvSpPr>
      <dsp:spPr>
        <a:xfrm>
          <a:off x="1989459" y="97264"/>
          <a:ext cx="616992" cy="616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FA951-9E36-4F31-8A59-804FAD224E15}">
      <dsp:nvSpPr>
        <dsp:cNvPr id="0" name=""/>
        <dsp:cNvSpPr/>
      </dsp:nvSpPr>
      <dsp:spPr>
        <a:xfrm>
          <a:off x="1612409" y="920077"/>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FR" sz="1700" kern="1200"/>
            <a:t>Calendrier</a:t>
          </a:r>
          <a:endParaRPr lang="en-US" sz="1700" kern="1200"/>
        </a:p>
      </dsp:txBody>
      <dsp:txXfrm>
        <a:off x="1612409" y="920077"/>
        <a:ext cx="1371093" cy="548437"/>
      </dsp:txXfrm>
    </dsp:sp>
    <dsp:sp modelId="{82AA1B87-4F28-499D-A4A6-5D81B84C911C}">
      <dsp:nvSpPr>
        <dsp:cNvPr id="0" name=""/>
        <dsp:cNvSpPr/>
      </dsp:nvSpPr>
      <dsp:spPr>
        <a:xfrm>
          <a:off x="378424" y="1811288"/>
          <a:ext cx="616992" cy="616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62470-88F6-41B5-966F-2F47F3C82857}">
      <dsp:nvSpPr>
        <dsp:cNvPr id="0" name=""/>
        <dsp:cNvSpPr/>
      </dsp:nvSpPr>
      <dsp:spPr>
        <a:xfrm>
          <a:off x="1374" y="2634100"/>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FR" sz="1700" kern="1200"/>
            <a:t>Budget</a:t>
          </a:r>
          <a:endParaRPr lang="en-US" sz="1700" kern="1200"/>
        </a:p>
      </dsp:txBody>
      <dsp:txXfrm>
        <a:off x="1374" y="2634100"/>
        <a:ext cx="1371093" cy="548437"/>
      </dsp:txXfrm>
    </dsp:sp>
    <dsp:sp modelId="{BF8AC004-6F16-41F8-89D6-54DD63D858B0}">
      <dsp:nvSpPr>
        <dsp:cNvPr id="0" name=""/>
        <dsp:cNvSpPr/>
      </dsp:nvSpPr>
      <dsp:spPr>
        <a:xfrm>
          <a:off x="1989459" y="1811288"/>
          <a:ext cx="616992" cy="616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4787A-B708-4455-BCFE-ED68E3939C34}">
      <dsp:nvSpPr>
        <dsp:cNvPr id="0" name=""/>
        <dsp:cNvSpPr/>
      </dsp:nvSpPr>
      <dsp:spPr>
        <a:xfrm>
          <a:off x="1612409" y="2634100"/>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FR" sz="1700" kern="1200"/>
            <a:t>Indicateurs de suivi</a:t>
          </a:r>
          <a:endParaRPr lang="en-US" sz="1700" kern="1200"/>
        </a:p>
      </dsp:txBody>
      <dsp:txXfrm>
        <a:off x="1612409" y="2634100"/>
        <a:ext cx="1371093" cy="548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3930D-988C-4448-937E-586FA2B2824D}">
      <dsp:nvSpPr>
        <dsp:cNvPr id="0" name=""/>
        <dsp:cNvSpPr/>
      </dsp:nvSpPr>
      <dsp:spPr>
        <a:xfrm>
          <a:off x="0" y="0"/>
          <a:ext cx="5948287" cy="16092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accent2">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i="1" kern="1200" dirty="0"/>
            <a:t>Axe 1 : Agir sur le travail</a:t>
          </a:r>
          <a:r>
            <a:rPr lang="fr-FR" sz="2500" kern="1200" dirty="0"/>
            <a:t> </a:t>
          </a:r>
          <a:r>
            <a:rPr lang="fr-FR" sz="2500" b="1" i="1" kern="1200" dirty="0"/>
            <a:t>avec les travailleurs et les travailleuses</a:t>
          </a:r>
          <a:endParaRPr lang="fr-FR" sz="2500" kern="1200" dirty="0"/>
        </a:p>
      </dsp:txBody>
      <dsp:txXfrm>
        <a:off x="1350578" y="0"/>
        <a:ext cx="4597709" cy="1609205"/>
      </dsp:txXfrm>
    </dsp:sp>
    <dsp:sp modelId="{D29B3DFE-BE2D-4797-B740-E1FCBD988CE7}">
      <dsp:nvSpPr>
        <dsp:cNvPr id="0" name=""/>
        <dsp:cNvSpPr/>
      </dsp:nvSpPr>
      <dsp:spPr>
        <a:xfrm>
          <a:off x="160920" y="160920"/>
          <a:ext cx="1189657" cy="128736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FDFC5-E8BF-4A9E-B03C-F2AE0035FE20}">
      <dsp:nvSpPr>
        <dsp:cNvPr id="0" name=""/>
        <dsp:cNvSpPr/>
      </dsp:nvSpPr>
      <dsp:spPr>
        <a:xfrm>
          <a:off x="0" y="1770126"/>
          <a:ext cx="5948287" cy="1609205"/>
        </a:xfrm>
        <a:prstGeom prst="roundRect">
          <a:avLst>
            <a:gd name="adj" fmla="val 10000"/>
          </a:avLst>
        </a:prstGeom>
        <a:solidFill>
          <a:srgbClr val="E8591D"/>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accent1">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i="1" kern="1200" dirty="0"/>
            <a:t>Axe 2 : Porter une vision partagée du travail</a:t>
          </a:r>
          <a:r>
            <a:rPr lang="fr-FR" sz="2500" kern="1200" dirty="0"/>
            <a:t>  </a:t>
          </a:r>
          <a:r>
            <a:rPr lang="fr-FR" sz="2500" i="1" kern="1200" dirty="0"/>
            <a:t>avec un        « tour de France CFDT du travail » sur les années 2025/2026 !</a:t>
          </a:r>
          <a:endParaRPr lang="fr-FR" sz="2500" kern="1200" dirty="0"/>
        </a:p>
      </dsp:txBody>
      <dsp:txXfrm>
        <a:off x="1350578" y="1770126"/>
        <a:ext cx="4597709" cy="1609205"/>
      </dsp:txXfrm>
    </dsp:sp>
    <dsp:sp modelId="{DEE61E2A-9D9E-49FB-801F-E5D83B23EEF4}">
      <dsp:nvSpPr>
        <dsp:cNvPr id="0" name=""/>
        <dsp:cNvSpPr/>
      </dsp:nvSpPr>
      <dsp:spPr>
        <a:xfrm>
          <a:off x="160920" y="1931047"/>
          <a:ext cx="1189657" cy="1287364"/>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93FE3-5807-436B-8875-031873E1F193}">
      <dsp:nvSpPr>
        <dsp:cNvPr id="0" name=""/>
        <dsp:cNvSpPr/>
      </dsp:nvSpPr>
      <dsp:spPr>
        <a:xfrm>
          <a:off x="0" y="3540253"/>
          <a:ext cx="5948287" cy="16092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accent2">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i="1" kern="1200"/>
            <a:t>Axe 3 : Faire du bruit sur le travail</a:t>
          </a:r>
          <a:r>
            <a:rPr lang="fr-FR" sz="2500" kern="1200"/>
            <a:t>  </a:t>
          </a:r>
        </a:p>
      </dsp:txBody>
      <dsp:txXfrm>
        <a:off x="1350578" y="3540253"/>
        <a:ext cx="4597709" cy="1609205"/>
      </dsp:txXfrm>
    </dsp:sp>
    <dsp:sp modelId="{31B88297-4A1F-4179-BEDC-80B719CA5780}">
      <dsp:nvSpPr>
        <dsp:cNvPr id="0" name=""/>
        <dsp:cNvSpPr/>
      </dsp:nvSpPr>
      <dsp:spPr>
        <a:xfrm>
          <a:off x="160920" y="3701173"/>
          <a:ext cx="1189657" cy="1287364"/>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7"/>
          </a:xfrm>
          <a:prstGeom prst="rect">
            <a:avLst/>
          </a:prstGeom>
        </p:spPr>
        <p:txBody>
          <a:bodyPr vert="horz" lIns="95552" tIns="47777" rIns="95552" bIns="47777" rtlCol="0"/>
          <a:lstStyle>
            <a:lvl1pPr algn="l">
              <a:defRPr sz="1300"/>
            </a:lvl1pPr>
          </a:lstStyle>
          <a:p>
            <a:endParaRPr lang="fr-FR"/>
          </a:p>
        </p:txBody>
      </p:sp>
      <p:sp>
        <p:nvSpPr>
          <p:cNvPr id="3" name="Espace réservé de la date 2"/>
          <p:cNvSpPr>
            <a:spLocks noGrp="1"/>
          </p:cNvSpPr>
          <p:nvPr>
            <p:ph type="dt" idx="1"/>
          </p:nvPr>
        </p:nvSpPr>
        <p:spPr>
          <a:xfrm>
            <a:off x="3850443" y="0"/>
            <a:ext cx="2945660" cy="498057"/>
          </a:xfrm>
          <a:prstGeom prst="rect">
            <a:avLst/>
          </a:prstGeom>
        </p:spPr>
        <p:txBody>
          <a:bodyPr vert="horz" lIns="95552" tIns="47777" rIns="95552" bIns="47777" rtlCol="0"/>
          <a:lstStyle>
            <a:lvl1pPr algn="r">
              <a:defRPr sz="1300"/>
            </a:lvl1pPr>
          </a:lstStyle>
          <a:p>
            <a:fld id="{C2A536B8-FB43-40AC-B3AE-4C53B268861F}" type="datetimeFigureOut">
              <a:rPr lang="fr-FR" smtClean="0"/>
              <a:t>11/03/2026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2" tIns="47777" rIns="95552" bIns="47777"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5552" tIns="47777" rIns="95552" bIns="4777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60" cy="498054"/>
          </a:xfrm>
          <a:prstGeom prst="rect">
            <a:avLst/>
          </a:prstGeom>
        </p:spPr>
        <p:txBody>
          <a:bodyPr vert="horz" lIns="95552" tIns="47777" rIns="95552" bIns="4777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60" cy="498054"/>
          </a:xfrm>
          <a:prstGeom prst="rect">
            <a:avLst/>
          </a:prstGeom>
        </p:spPr>
        <p:txBody>
          <a:bodyPr vert="horz" lIns="95552" tIns="47777" rIns="95552" bIns="47777" rtlCol="0" anchor="b"/>
          <a:lstStyle>
            <a:lvl1pPr algn="r">
              <a:defRPr sz="1300"/>
            </a:lvl1pPr>
          </a:lstStyle>
          <a:p>
            <a:fld id="{7DC1201F-7090-4BD0-A1AC-878EFD998509}" type="slidenum">
              <a:rPr lang="fr-FR" smtClean="0"/>
              <a:t>‹N°›</a:t>
            </a:fld>
            <a:endParaRPr lang="fr-FR"/>
          </a:p>
        </p:txBody>
      </p:sp>
    </p:spTree>
    <p:extLst>
      <p:ext uri="{BB962C8B-B14F-4D97-AF65-F5344CB8AC3E}">
        <p14:creationId xmlns:p14="http://schemas.microsoft.com/office/powerpoint/2010/main" val="24207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0511A-B599-D27F-FD53-E3413D753D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2203E8-3F02-5B93-982B-CD824E6227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2525B6-207B-9AA2-880C-DA7C49C76E35}"/>
              </a:ext>
            </a:extLst>
          </p:cNvPr>
          <p:cNvSpPr>
            <a:spLocks noGrp="1"/>
          </p:cNvSpPr>
          <p:nvPr>
            <p:ph type="body" idx="1"/>
          </p:nvPr>
        </p:nvSpPr>
        <p:spPr/>
        <p:txBody>
          <a:bodyPr/>
          <a:lstStyle/>
          <a:p>
            <a:r>
              <a:rPr lang="fr-FR" dirty="0"/>
              <a:t> </a:t>
            </a:r>
          </a:p>
          <a:p>
            <a:endParaRPr lang="fr-FR" dirty="0"/>
          </a:p>
        </p:txBody>
      </p:sp>
      <p:sp>
        <p:nvSpPr>
          <p:cNvPr id="4" name="Espace réservé du numéro de diapositive 3">
            <a:extLst>
              <a:ext uri="{FF2B5EF4-FFF2-40B4-BE49-F238E27FC236}">
                <a16:creationId xmlns:a16="http://schemas.microsoft.com/office/drawing/2014/main" id="{69764EBB-5296-2A8D-5147-B6A72F534C42}"/>
              </a:ext>
            </a:extLst>
          </p:cNvPr>
          <p:cNvSpPr>
            <a:spLocks noGrp="1"/>
          </p:cNvSpPr>
          <p:nvPr>
            <p:ph type="sldNum" sz="quarter" idx="5"/>
          </p:nvPr>
        </p:nvSpPr>
        <p:spPr/>
        <p:txBody>
          <a:bodyPr/>
          <a:lstStyle/>
          <a:p>
            <a:fld id="{7DC1201F-7090-4BD0-A1AC-878EFD998509}" type="slidenum">
              <a:rPr lang="fr-FR" smtClean="0"/>
              <a:t>1</a:t>
            </a:fld>
            <a:endParaRPr lang="fr-FR"/>
          </a:p>
        </p:txBody>
      </p:sp>
    </p:spTree>
    <p:extLst>
      <p:ext uri="{BB962C8B-B14F-4D97-AF65-F5344CB8AC3E}">
        <p14:creationId xmlns:p14="http://schemas.microsoft.com/office/powerpoint/2010/main" val="237496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Livrables calendrier</a:t>
            </a:r>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12</a:t>
            </a:fld>
            <a:endParaRPr lang="fr-FR"/>
          </a:p>
        </p:txBody>
      </p:sp>
    </p:spTree>
    <p:extLst>
      <p:ext uri="{BB962C8B-B14F-4D97-AF65-F5344CB8AC3E}">
        <p14:creationId xmlns:p14="http://schemas.microsoft.com/office/powerpoint/2010/main" val="226413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13</a:t>
            </a:fld>
            <a:endParaRPr lang="fr-FR"/>
          </a:p>
        </p:txBody>
      </p:sp>
    </p:spTree>
    <p:extLst>
      <p:ext uri="{BB962C8B-B14F-4D97-AF65-F5344CB8AC3E}">
        <p14:creationId xmlns:p14="http://schemas.microsoft.com/office/powerpoint/2010/main" val="338190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t>initier une démarche de transition écologique par le prisme de la QVCT offre l’avantage de structurer un processus de changement en 4 étapes, favorisant l’appropriation et l’application des transformations de la part des salariés :</a:t>
            </a:r>
          </a:p>
          <a:p>
            <a:pPr marL="742950" lvl="1" indent="-285750">
              <a:buFont typeface="+mj-lt"/>
              <a:buAutoNum type="arabicPeriod"/>
            </a:pPr>
            <a:r>
              <a:rPr lang="fr-FR" dirty="0">
                <a:effectLst/>
              </a:rPr>
              <a:t>Réalisation d’un état des lieux partagé des besoins de l’entreprise en matière d’évolution des pratiques écologiques, en impliquant directement les collaborateurs ;</a:t>
            </a:r>
          </a:p>
          <a:p>
            <a:pPr marL="742950" lvl="1" indent="-285750">
              <a:buFont typeface="+mj-lt"/>
              <a:buAutoNum type="arabicPeriod"/>
            </a:pPr>
            <a:r>
              <a:rPr lang="fr-FR" dirty="0">
                <a:effectLst/>
              </a:rPr>
              <a:t>Hiérarchisation collective de ses priorités, compte tenu de son environnement et de ses spécificités (taille, secteur d’activité, moyens de production, relations avec les parties prenantes, ressources disponibles…) ;</a:t>
            </a:r>
          </a:p>
          <a:p>
            <a:pPr marL="742950" lvl="1" indent="-285750">
              <a:buFont typeface="+mj-lt"/>
              <a:buAutoNum type="arabicPeriod"/>
            </a:pPr>
            <a:r>
              <a:rPr lang="fr-FR" dirty="0">
                <a:effectLst/>
              </a:rPr>
              <a:t>Co-construction de solutions pragmatiques tenant compte des effets (positifs et négatifs) sur les situations de travail (infrastructures, conditions matérielles, procédés, qualité du travail, impact sur les relations, évolutions des </a:t>
            </a:r>
            <a:r>
              <a:rPr lang="fr-FR" dirty="0" err="1">
                <a:effectLst/>
              </a:rPr>
              <a:t>des</a:t>
            </a:r>
            <a:r>
              <a:rPr lang="fr-FR" dirty="0">
                <a:effectLst/>
              </a:rPr>
              <a:t> métiers…) ;</a:t>
            </a:r>
          </a:p>
          <a:p>
            <a:pPr marL="742950" lvl="1" indent="-285750">
              <a:buFont typeface="+mj-lt"/>
              <a:buAutoNum type="arabicPeriod"/>
            </a:pPr>
            <a:r>
              <a:rPr lang="fr-FR" dirty="0">
                <a:effectLst/>
              </a:rPr>
              <a:t>Mise en œuvre et suivi des solutions-actions sur la base de critères partagés et mesurables.</a:t>
            </a:r>
          </a:p>
          <a:p>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2</a:t>
            </a:fld>
            <a:endParaRPr lang="fr-FR"/>
          </a:p>
        </p:txBody>
      </p:sp>
    </p:spTree>
    <p:extLst>
      <p:ext uri="{BB962C8B-B14F-4D97-AF65-F5344CB8AC3E}">
        <p14:creationId xmlns:p14="http://schemas.microsoft.com/office/powerpoint/2010/main" val="250109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dirty="0">
                <a:solidFill>
                  <a:srgbClr val="ED7D31"/>
                </a:solidFill>
                <a:effectLst/>
                <a:latin typeface="Calibri" panose="020F0502020204030204" pitchFamily="34" charset="0"/>
              </a:rPr>
              <a:t>De quoi s’agit-il ?</a:t>
            </a:r>
            <a:endParaRPr lang="fr-FR" sz="18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rPr>
              <a:t>Les fonctionnaires participent, par l</a:t>
            </a:r>
            <a:r>
              <a:rPr lang="fr-FR" sz="1800" dirty="0">
                <a:solidFill>
                  <a:srgbClr val="000000"/>
                </a:solidFill>
                <a:latin typeface="Calibri" panose="020F0502020204030204" pitchFamily="34" charset="0"/>
              </a:rPr>
              <a:t>’</a:t>
            </a:r>
            <a:r>
              <a:rPr lang="fr-FR" sz="1800" dirty="0">
                <a:solidFill>
                  <a:srgbClr val="000000"/>
                </a:solidFill>
                <a:effectLst/>
                <a:latin typeface="Calibri" panose="020F0502020204030204" pitchFamily="34" charset="0"/>
              </a:rPr>
              <a:t>intermédiaire de leurs délégués syndicaux siégeant dans des organismes consultatifs, notamment à l’organisation et au fonctionnement des services publics et à l</a:t>
            </a:r>
            <a:r>
              <a:rPr lang="fr-FR" sz="1800" dirty="0">
                <a:solidFill>
                  <a:srgbClr val="000000"/>
                </a:solidFill>
                <a:latin typeface="Calibri" panose="020F0502020204030204" pitchFamily="34" charset="0"/>
              </a:rPr>
              <a:t>’</a:t>
            </a:r>
            <a:r>
              <a:rPr lang="fr-FR" sz="1800" dirty="0">
                <a:solidFill>
                  <a:srgbClr val="000000"/>
                </a:solidFill>
                <a:effectLst/>
                <a:latin typeface="Calibri" panose="020F0502020204030204" pitchFamily="34" charset="0"/>
              </a:rPr>
              <a:t>élaboration des règles statutaires. À ce titre, </a:t>
            </a:r>
            <a:r>
              <a:rPr lang="fr-FR" sz="1800" b="1" dirty="0">
                <a:solidFill>
                  <a:srgbClr val="000000"/>
                </a:solidFill>
                <a:effectLst/>
                <a:latin typeface="Calibri" panose="020F0502020204030204" pitchFamily="34" charset="0"/>
              </a:rPr>
              <a:t>les organisations syndicales représentatives, notamment la CFDT, négocient, concluent et peuvent signer des accords collectifs, qui, jusqu’ici, n’avaient ni portée juridique ni force contraignante, et ne constituaient pas des actes pouvant faire l’objet de recours devant le Juge administratif</a:t>
            </a:r>
            <a:r>
              <a:rPr lang="fr-FR" sz="1800" dirty="0">
                <a:solidFill>
                  <a:srgbClr val="000000"/>
                </a:solidFill>
                <a:effectLst/>
                <a:latin typeface="Calibri" panose="020F0502020204030204" pitchFamily="34" charset="0"/>
              </a:rPr>
              <a:t>. La jurisprudence était constante à ce sujet (par ex., arrêt CE du 1er février 1999, n°197516 ; arrêt CE du 22 mai 2013, n°356903).</a:t>
            </a:r>
            <a:endParaRPr lang="fr-FR" sz="1800" dirty="0">
              <a:effectLst/>
            </a:endParaRPr>
          </a:p>
          <a:p>
            <a:pPr algn="just">
              <a:buNone/>
            </a:pPr>
            <a:endParaRPr lang="fr-FR" sz="1800" b="1" i="1" dirty="0">
              <a:solidFill>
                <a:srgbClr val="FF9400"/>
              </a:solidFill>
              <a:effectLst/>
            </a:endParaRPr>
          </a:p>
          <a:p>
            <a:pPr algn="just">
              <a:buNone/>
            </a:pPr>
            <a:r>
              <a:rPr lang="fr-FR" sz="1800" b="1" i="1" dirty="0">
                <a:solidFill>
                  <a:srgbClr val="FF9400"/>
                </a:solidFill>
                <a:effectLst/>
              </a:rPr>
              <a:t>Qui peut négocier ?</a:t>
            </a:r>
            <a:endParaRPr lang="fr-FR" dirty="0">
              <a:effectLst/>
            </a:endParaRPr>
          </a:p>
          <a:p>
            <a:pPr algn="just">
              <a:buNone/>
            </a:pPr>
            <a:r>
              <a:rPr lang="fr-FR" dirty="0">
                <a:effectLst/>
              </a:rPr>
              <a:t>Seules les organisations syndicales représentatives peuvent négocier avec leur employeur.</a:t>
            </a:r>
          </a:p>
          <a:p>
            <a:pPr algn="just">
              <a:buNone/>
            </a:pPr>
            <a:r>
              <a:rPr lang="fr-FR" dirty="0">
                <a:effectLst/>
              </a:rPr>
              <a:t>Pour être représentatif nationalement, il faut siéger au conseil commun de la fonction publique ou dans l'un des conseils supérieurs (un par versant).</a:t>
            </a:r>
          </a:p>
          <a:p>
            <a:pPr algn="just"/>
            <a:r>
              <a:rPr lang="fr-FR" dirty="0">
                <a:effectLst/>
              </a:rPr>
              <a:t>Pour être représentatif localement, il faut siéger au comité technique (comité social d’administration pour la fonction publique de l’État et comité social territorial pour la fonction publique territoriale à compter du 1</a:t>
            </a:r>
            <a:r>
              <a:rPr lang="fr-FR" baseline="30000" dirty="0">
                <a:effectLst/>
              </a:rPr>
              <a:t>er</a:t>
            </a:r>
            <a:r>
              <a:rPr lang="fr-FR" dirty="0">
                <a:effectLst/>
              </a:rPr>
              <a:t> janvier 2023) ou au comité technique d’établissement (comité social d’établissement à compter du 1</a:t>
            </a:r>
            <a:r>
              <a:rPr lang="fr-FR" baseline="30000" dirty="0">
                <a:effectLst/>
              </a:rPr>
              <a:t>er</a:t>
            </a:r>
            <a:r>
              <a:rPr lang="fr-FR" dirty="0">
                <a:effectLst/>
              </a:rPr>
              <a:t> janvier 2023 pour la fonction publique hospitalière).</a:t>
            </a:r>
          </a:p>
          <a:p>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3</a:t>
            </a:fld>
            <a:endParaRPr lang="fr-FR"/>
          </a:p>
        </p:txBody>
      </p:sp>
    </p:spTree>
    <p:extLst>
      <p:ext uri="{BB962C8B-B14F-4D97-AF65-F5344CB8AC3E}">
        <p14:creationId xmlns:p14="http://schemas.microsoft.com/office/powerpoint/2010/main" val="112721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buNone/>
            </a:pPr>
            <a:r>
              <a:rPr lang="fr-FR" dirty="0">
                <a:effectLst/>
              </a:rPr>
              <a:t> </a:t>
            </a:r>
          </a:p>
          <a:p>
            <a:pPr marL="457200" indent="-228600">
              <a:buFont typeface="+mj-lt"/>
              <a:buAutoNum type="arabicPeriod"/>
            </a:pPr>
            <a:r>
              <a:rPr lang="fr-FR" sz="1800" b="1" dirty="0">
                <a:solidFill>
                  <a:srgbClr val="000000"/>
                </a:solidFill>
                <a:effectLst/>
                <a:latin typeface="Calibri" panose="020F0502020204030204" pitchFamily="34" charset="0"/>
              </a:rPr>
              <a:t>Les 14 domaines mentionnés au I de l’article 8 ter :</a:t>
            </a:r>
            <a:endParaRPr lang="fr-FR" dirty="0">
              <a:effectLst/>
            </a:endParaRPr>
          </a:p>
          <a:p>
            <a:pPr>
              <a:buNone/>
            </a:pPr>
            <a:r>
              <a:rPr lang="fr-FR" sz="1800" dirty="0">
                <a:solidFill>
                  <a:srgbClr val="000000"/>
                </a:solidFill>
                <a:effectLst/>
                <a:latin typeface="Calibri" panose="020F0502020204030204" pitchFamily="34" charset="0"/>
              </a:rPr>
              <a:t>- les conditions et l’organisation du travail, notamment les actions de prévention dans les domaines de l’hygiène, de la sécurité et de la santé au travail ;</a:t>
            </a:r>
            <a:endParaRPr lang="fr-FR" dirty="0">
              <a:effectLst/>
            </a:endParaRPr>
          </a:p>
          <a:p>
            <a:pPr>
              <a:buNone/>
            </a:pPr>
            <a:r>
              <a:rPr lang="fr-FR" sz="1800" dirty="0">
                <a:solidFill>
                  <a:srgbClr val="000000"/>
                </a:solidFill>
                <a:effectLst/>
                <a:latin typeface="Calibri" panose="020F0502020204030204" pitchFamily="34" charset="0"/>
              </a:rPr>
              <a:t>- le temps de travail, le télétravail, la qualité de vie au travail, les modalités des déplacements entre le domicile et le travail ainsi que les impacts de la numérisation sur l’organisation et les conditions de travail ;</a:t>
            </a:r>
            <a:endParaRPr lang="fr-FR" dirty="0">
              <a:effectLst/>
            </a:endParaRPr>
          </a:p>
          <a:p>
            <a:pPr>
              <a:buNone/>
            </a:pPr>
            <a:r>
              <a:rPr lang="fr-FR" sz="1800" dirty="0">
                <a:solidFill>
                  <a:srgbClr val="000000"/>
                </a:solidFill>
                <a:effectLst/>
                <a:latin typeface="Calibri" panose="020F0502020204030204" pitchFamily="34" charset="0"/>
              </a:rPr>
              <a:t>- l’accompagnement social des mesures de réorganisation des services ;</a:t>
            </a:r>
            <a:endParaRPr lang="fr-FR" dirty="0">
              <a:effectLst/>
            </a:endParaRPr>
          </a:p>
          <a:p>
            <a:pPr>
              <a:buNone/>
            </a:pPr>
            <a:r>
              <a:rPr lang="fr-FR" sz="1800" dirty="0">
                <a:solidFill>
                  <a:srgbClr val="000000"/>
                </a:solidFill>
                <a:effectLst/>
                <a:latin typeface="Calibri" panose="020F0502020204030204" pitchFamily="34" charset="0"/>
              </a:rPr>
              <a:t>- la mise en œuvre des actions en faveur de la lutte contre le changement climatique, de la préservation des ressources et de l’environnement et de la responsabilité sociale des organisations ;</a:t>
            </a:r>
            <a:endParaRPr lang="fr-FR" dirty="0">
              <a:effectLst/>
            </a:endParaRPr>
          </a:p>
          <a:p>
            <a:pPr>
              <a:buNone/>
            </a:pPr>
            <a:r>
              <a:rPr lang="fr-FR" sz="1800" dirty="0">
                <a:solidFill>
                  <a:srgbClr val="000000"/>
                </a:solidFill>
                <a:effectLst/>
                <a:latin typeface="Calibri" panose="020F0502020204030204" pitchFamily="34" charset="0"/>
              </a:rPr>
              <a:t>- l’égalité professionnelle entre les femmes et les hommes ;</a:t>
            </a:r>
            <a:endParaRPr lang="fr-FR" dirty="0">
              <a:effectLst/>
            </a:endParaRPr>
          </a:p>
          <a:p>
            <a:pPr>
              <a:buNone/>
            </a:pPr>
            <a:r>
              <a:rPr lang="fr-FR" sz="1800" dirty="0">
                <a:solidFill>
                  <a:srgbClr val="000000"/>
                </a:solidFill>
                <a:effectLst/>
                <a:latin typeface="Calibri" panose="020F0502020204030204" pitchFamily="34" charset="0"/>
              </a:rPr>
              <a:t>- la promotion de l’égalité des chances et la reconnaissance de la diversité et la prévention des discriminations dans l’accès aux emplois et la gestion des carrières ;</a:t>
            </a:r>
            <a:endParaRPr lang="fr-FR" dirty="0">
              <a:effectLst/>
            </a:endParaRPr>
          </a:p>
          <a:p>
            <a:pPr>
              <a:buNone/>
            </a:pPr>
            <a:r>
              <a:rPr lang="fr-FR" sz="1800" dirty="0">
                <a:solidFill>
                  <a:srgbClr val="000000"/>
                </a:solidFill>
                <a:effectLst/>
                <a:latin typeface="Calibri" panose="020F0502020204030204" pitchFamily="34" charset="0"/>
              </a:rPr>
              <a:t>- l’insertion professionnelle, le maintien dans l’emploi et l’évolution professionnelle des personnes en situation de handicap ;</a:t>
            </a:r>
            <a:endParaRPr lang="fr-FR" dirty="0">
              <a:effectLst/>
            </a:endParaRPr>
          </a:p>
          <a:p>
            <a:pPr>
              <a:buNone/>
            </a:pPr>
            <a:r>
              <a:rPr lang="fr-FR" sz="1800" dirty="0">
                <a:solidFill>
                  <a:srgbClr val="000000"/>
                </a:solidFill>
                <a:effectLst/>
                <a:latin typeface="Calibri" panose="020F0502020204030204" pitchFamily="34" charset="0"/>
              </a:rPr>
              <a:t>- le déroulement des carrières et la promotion professionnelle ; </a:t>
            </a:r>
            <a:endParaRPr lang="fr-FR" dirty="0">
              <a:effectLst/>
            </a:endParaRPr>
          </a:p>
          <a:p>
            <a:pPr>
              <a:buNone/>
            </a:pPr>
            <a:r>
              <a:rPr lang="fr-FR" sz="1800" dirty="0">
                <a:solidFill>
                  <a:srgbClr val="000000"/>
                </a:solidFill>
                <a:effectLst/>
                <a:latin typeface="Calibri" panose="020F0502020204030204" pitchFamily="34" charset="0"/>
              </a:rPr>
              <a:t>- l’apprentissage ; </a:t>
            </a:r>
            <a:endParaRPr lang="fr-FR" dirty="0">
              <a:effectLst/>
            </a:endParaRPr>
          </a:p>
          <a:p>
            <a:pPr>
              <a:buNone/>
            </a:pPr>
            <a:r>
              <a:rPr lang="fr-FR" sz="1800" dirty="0">
                <a:solidFill>
                  <a:srgbClr val="000000"/>
                </a:solidFill>
                <a:effectLst/>
                <a:latin typeface="Calibri" panose="020F0502020204030204" pitchFamily="34" charset="0"/>
              </a:rPr>
              <a:t>- la formation professionnelle et la formation tout au long de la vie ;</a:t>
            </a:r>
            <a:endParaRPr lang="fr-FR" dirty="0">
              <a:effectLst/>
            </a:endParaRPr>
          </a:p>
          <a:p>
            <a:pPr>
              <a:buNone/>
            </a:pPr>
            <a:r>
              <a:rPr lang="fr-FR" sz="1800" dirty="0">
                <a:solidFill>
                  <a:srgbClr val="000000"/>
                </a:solidFill>
                <a:effectLst/>
                <a:latin typeface="Calibri" panose="020F0502020204030204" pitchFamily="34" charset="0"/>
              </a:rPr>
              <a:t>- l’intéressement collectif et les modalités de mise en œuvre de politiques indemnitaires ; </a:t>
            </a:r>
            <a:endParaRPr lang="fr-FR" dirty="0">
              <a:effectLst/>
            </a:endParaRPr>
          </a:p>
          <a:p>
            <a:pPr>
              <a:buNone/>
            </a:pPr>
            <a:r>
              <a:rPr lang="fr-FR" sz="1800" dirty="0">
                <a:solidFill>
                  <a:srgbClr val="000000"/>
                </a:solidFill>
                <a:effectLst/>
                <a:latin typeface="Calibri" panose="020F0502020204030204" pitchFamily="34" charset="0"/>
              </a:rPr>
              <a:t>- l’action sociale ; </a:t>
            </a:r>
            <a:endParaRPr lang="fr-FR" dirty="0">
              <a:effectLst/>
            </a:endParaRPr>
          </a:p>
          <a:p>
            <a:pPr>
              <a:buNone/>
            </a:pPr>
            <a:r>
              <a:rPr lang="fr-FR" sz="1800" dirty="0">
                <a:solidFill>
                  <a:srgbClr val="000000"/>
                </a:solidFill>
                <a:effectLst/>
                <a:latin typeface="Calibri" panose="020F0502020204030204" pitchFamily="34" charset="0"/>
              </a:rPr>
              <a:t>- la protection sociale complémentaire ; </a:t>
            </a:r>
            <a:endParaRPr lang="fr-FR" dirty="0">
              <a:effectLst/>
            </a:endParaRPr>
          </a:p>
          <a:p>
            <a:r>
              <a:rPr lang="fr-FR" sz="1800" dirty="0">
                <a:solidFill>
                  <a:srgbClr val="000000"/>
                </a:solidFill>
                <a:effectLst/>
                <a:latin typeface="Calibri" panose="020F0502020204030204" pitchFamily="34" charset="0"/>
              </a:rPr>
              <a:t>- l’évolution des métiers et la gestion prévisionnelle des emplois et des</a:t>
            </a:r>
            <a:br>
              <a:rPr lang="fr-FR" sz="1800" dirty="0">
                <a:solidFill>
                  <a:srgbClr val="000000"/>
                </a:solidFill>
                <a:effectLst/>
                <a:latin typeface="Calibri" panose="020F0502020204030204" pitchFamily="34" charset="0"/>
              </a:rPr>
            </a:br>
            <a:r>
              <a:rPr lang="fr-FR" sz="1800" dirty="0">
                <a:solidFill>
                  <a:srgbClr val="000000"/>
                </a:solidFill>
                <a:effectLst/>
                <a:latin typeface="Calibri" panose="020F0502020204030204" pitchFamily="34" charset="0"/>
              </a:rPr>
              <a:t> compétences</a:t>
            </a: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4</a:t>
            </a:fld>
            <a:endParaRPr lang="fr-FR"/>
          </a:p>
        </p:txBody>
      </p:sp>
    </p:spTree>
    <p:extLst>
      <p:ext uri="{BB962C8B-B14F-4D97-AF65-F5344CB8AC3E}">
        <p14:creationId xmlns:p14="http://schemas.microsoft.com/office/powerpoint/2010/main" val="390131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TTMC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(Tu te mets combien ?) Chaque carte comporte des questions avec 5 niveaux de difficulté</a:t>
            </a:r>
          </a:p>
          <a:p>
            <a:endParaRPr lang="fr-FR" dirty="0"/>
          </a:p>
          <a:p>
            <a:r>
              <a:rPr lang="fr-FR" dirty="0"/>
              <a:t>CARTE 7</a:t>
            </a:r>
          </a:p>
          <a:p>
            <a:r>
              <a:rPr lang="fr-FR" dirty="0"/>
              <a:t>Axe 7 : espace d’égalité et d’inclusion</a:t>
            </a:r>
          </a:p>
          <a:p>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6</a:t>
            </a:fld>
            <a:endParaRPr lang="fr-FR"/>
          </a:p>
        </p:txBody>
      </p:sp>
    </p:spTree>
    <p:extLst>
      <p:ext uri="{BB962C8B-B14F-4D97-AF65-F5344CB8AC3E}">
        <p14:creationId xmlns:p14="http://schemas.microsoft.com/office/powerpoint/2010/main" val="22840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Bef>
                <a:spcPts val="579"/>
              </a:spcBef>
            </a:pPr>
            <a:r>
              <a:rPr lang="fr-FR" sz="1700" dirty="0">
                <a:latin typeface="Calibri" panose="020F0502020204030204" pitchFamily="34" charset="0"/>
                <a:ea typeface="PMingLiU" panose="02020500000000000000" pitchFamily="18" charset="-120"/>
                <a:cs typeface="Times New Roman" panose="02020603050405020304" pitchFamily="18" charset="0"/>
              </a:rPr>
              <a:t> Vous avez peut-être commencé à repérer les vidéos « </a:t>
            </a:r>
            <a:r>
              <a:rPr lang="fr-FR" sz="1700" i="1" dirty="0">
                <a:latin typeface="Calibri" panose="020F0502020204030204" pitchFamily="34" charset="0"/>
                <a:ea typeface="PMingLiU" panose="02020500000000000000" pitchFamily="18" charset="-120"/>
                <a:cs typeface="Times New Roman" panose="02020603050405020304" pitchFamily="18" charset="0"/>
              </a:rPr>
              <a:t>travail et vous</a:t>
            </a:r>
            <a:r>
              <a:rPr lang="fr-FR" sz="1700" dirty="0">
                <a:latin typeface="Calibri" panose="020F0502020204030204" pitchFamily="34" charset="0"/>
                <a:ea typeface="PMingLiU" panose="02020500000000000000" pitchFamily="18" charset="-120"/>
                <a:cs typeface="Times New Roman" panose="02020603050405020304" pitchFamily="18" charset="0"/>
              </a:rPr>
              <a:t> » sur les Réseaux Sociaux. C’est un des premiers résultats du projet </a:t>
            </a:r>
            <a:r>
              <a:rPr lang="fr-FR" sz="1700" i="1" dirty="0">
                <a:latin typeface="Calibri" panose="020F0502020204030204" pitchFamily="34" charset="0"/>
                <a:ea typeface="PMingLiU" panose="02020500000000000000" pitchFamily="18" charset="-120"/>
                <a:cs typeface="Times New Roman" panose="02020603050405020304" pitchFamily="18" charset="0"/>
              </a:rPr>
              <a:t>Le travail que nous voulons</a:t>
            </a:r>
            <a:r>
              <a:rPr lang="fr-FR" sz="1700" dirty="0">
                <a:latin typeface="Calibri" panose="020F0502020204030204" pitchFamily="34" charset="0"/>
                <a:ea typeface="PMingLiU" panose="02020500000000000000" pitchFamily="18" charset="-120"/>
                <a:cs typeface="Times New Roman" panose="02020603050405020304" pitchFamily="18" charset="0"/>
              </a:rPr>
              <a:t> qui se construit actuellement collectivement et transversalement.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101"/>
              </a:spcAft>
            </a:pPr>
            <a:r>
              <a:rPr lang="fr-FR" sz="1700" dirty="0">
                <a:latin typeface="Calibri" panose="020F0502020204030204" pitchFamily="34" charset="0"/>
                <a:ea typeface="PMingLiU" panose="02020500000000000000" pitchFamily="18" charset="-120"/>
                <a:cs typeface="Times New Roman" panose="02020603050405020304" pitchFamily="18" charset="0"/>
              </a:rPr>
              <a:t>Ce projet s’appuie sur le « réseau travail confédéral » où sont représentées les Fédérations, URI et Unions, sur des groupes de travail spécifiques (comme le groupe confédéral “QVCT”) ainsi que sur des groupes miroir composés de militants de sections et de syndicats.  </a:t>
            </a:r>
          </a:p>
          <a:p>
            <a:pPr>
              <a:lnSpc>
                <a:spcPct val="107000"/>
              </a:lnSpc>
              <a:spcAft>
                <a:spcPts val="101"/>
              </a:spcAft>
            </a:pPr>
            <a:r>
              <a:rPr lang="fr-FR" sz="1700" dirty="0">
                <a:latin typeface="Calibri" panose="020F0502020204030204" pitchFamily="34" charset="0"/>
                <a:ea typeface="PMingLiU" panose="02020500000000000000" pitchFamily="18" charset="-120"/>
                <a:cs typeface="Times New Roman" panose="02020603050405020304" pitchFamily="18" charset="0"/>
              </a:rPr>
              <a:t>A </a:t>
            </a:r>
            <a:r>
              <a:rPr lang="fr-FR" sz="1700" dirty="0" err="1">
                <a:latin typeface="Calibri" panose="020F0502020204030204" pitchFamily="34" charset="0"/>
                <a:ea typeface="PMingLiU" panose="02020500000000000000" pitchFamily="18" charset="-120"/>
                <a:cs typeface="Times New Roman" panose="02020603050405020304" pitchFamily="18" charset="0"/>
              </a:rPr>
              <a:t>pârtir</a:t>
            </a:r>
            <a:r>
              <a:rPr lang="fr-FR" sz="1700" dirty="0">
                <a:latin typeface="Calibri" panose="020F0502020204030204" pitchFamily="34" charset="0"/>
                <a:ea typeface="PMingLiU" panose="02020500000000000000" pitchFamily="18" charset="-120"/>
                <a:cs typeface="Times New Roman" panose="02020603050405020304" pitchFamily="18" charset="0"/>
              </a:rPr>
              <a:t> des axes de travail votés au Bureau National.</a:t>
            </a:r>
          </a:p>
          <a:p>
            <a:pPr>
              <a:lnSpc>
                <a:spcPct val="107000"/>
              </a:lnSpc>
              <a:spcAft>
                <a:spcPts val="101"/>
              </a:spcAft>
            </a:pP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92"/>
              </a:spcAft>
            </a:pPr>
            <a:r>
              <a:rPr lang="fr-FR" sz="1700" dirty="0">
                <a:latin typeface="Calibri" panose="020F0502020204030204" pitchFamily="34" charset="0"/>
                <a:ea typeface="PMingLiU" panose="02020500000000000000" pitchFamily="18" charset="-120"/>
                <a:cs typeface="Times New Roman" panose="02020603050405020304" pitchFamily="18" charset="0"/>
              </a:rPr>
              <a:t> Les différentes dimensions (communication, outillage, pratiques syndicales, formation, actions revendicatives, ...) sont structurées autour de 3 axes interdépendants, articulés et menés concomitamment : </a:t>
            </a:r>
          </a:p>
          <a:p>
            <a:pPr>
              <a:lnSpc>
                <a:spcPct val="107000"/>
              </a:lnSpc>
              <a:spcAft>
                <a:spcPts val="92"/>
              </a:spcAft>
            </a:pPr>
            <a:endParaRPr lang="fr-FR" sz="1700" dirty="0">
              <a:latin typeface="Calibri" panose="020F0502020204030204" pitchFamily="34" charset="0"/>
              <a:ea typeface="PMingLiU" panose="02020500000000000000" pitchFamily="18" charset="-120"/>
              <a:cs typeface="Times New Roman" panose="02020603050405020304" pitchFamily="18" charset="0"/>
            </a:endParaRPr>
          </a:p>
          <a:p>
            <a:pPr defTabSz="881939">
              <a:lnSpc>
                <a:spcPct val="107000"/>
              </a:lnSpc>
              <a:spcAft>
                <a:spcPts val="92"/>
              </a:spcAft>
              <a:defRPr/>
            </a:pPr>
            <a:r>
              <a:rPr lang="fr-FR" sz="1700" dirty="0">
                <a:latin typeface="Calibri" panose="020F0502020204030204" pitchFamily="34" charset="0"/>
                <a:ea typeface="PMingLiU" panose="02020500000000000000" pitchFamily="18" charset="-120"/>
                <a:cs typeface="Times New Roman" panose="02020603050405020304" pitchFamily="18" charset="0"/>
              </a:rPr>
              <a:t>Vous trouverez la déclinaison en actions en fin de note.</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92"/>
              </a:spcAft>
            </a:pPr>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7</a:t>
            </a:fld>
            <a:endParaRPr lang="fr-FR"/>
          </a:p>
        </p:txBody>
      </p:sp>
    </p:spTree>
    <p:extLst>
      <p:ext uri="{BB962C8B-B14F-4D97-AF65-F5344CB8AC3E}">
        <p14:creationId xmlns:p14="http://schemas.microsoft.com/office/powerpoint/2010/main" val="374490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32460" indent="436682"/>
            <a:r>
              <a:rPr lang="fr-FR" sz="1700" dirty="0">
                <a:latin typeface="Calibri" panose="020F0502020204030204" pitchFamily="34" charset="0"/>
                <a:ea typeface="PMingLiU" panose="02020500000000000000" pitchFamily="18" charset="-120"/>
                <a:cs typeface="Times New Roman" panose="02020603050405020304" pitchFamily="18" charset="0"/>
              </a:rPr>
              <a:t>Parler du travail, s’écouter, argumenter, débattre des transformations en cours ou à réaliser, c’est ce qui permet à chacun·e de s’émanciper mais aussi d’être acteur et porteur de ces évolutions construites collectivement. Les liens établis entre le manque de sens, d’autonomie, de reconnaissance, de respect, l’absence de pouvoir d’agir au travail et certains comportements électoraux (abstention, vote RN) conduisent en effet la CFDT à faire du travail un des leviers de son action syndicale pour lutter contre l’extrême-droite.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92"/>
              </a:spcAft>
            </a:pPr>
            <a:r>
              <a:rPr lang="fr-FR" sz="1700" dirty="0">
                <a:latin typeface="Calibri" panose="020F0502020204030204" pitchFamily="34" charset="0"/>
                <a:ea typeface="PMingLiU" panose="02020500000000000000" pitchFamily="18" charset="-120"/>
                <a:cs typeface="Times New Roman" panose="02020603050405020304" pitchFamily="18" charset="0"/>
              </a:rPr>
              <a:t> Ce projet sera également de nature à développer la CFDT et faire vivre son syndicalisme d’adhérents.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101"/>
              </a:spcAft>
            </a:pPr>
            <a:r>
              <a:rPr lang="fr-FR" sz="1700" dirty="0">
                <a:latin typeface="Calibri" panose="020F0502020204030204" pitchFamily="34" charset="0"/>
                <a:ea typeface="PMingLiU" panose="02020500000000000000" pitchFamily="18" charset="-120"/>
                <a:cs typeface="Times New Roman" panose="02020603050405020304" pitchFamily="18" charset="0"/>
              </a:rPr>
              <a:t>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pPr>
              <a:lnSpc>
                <a:spcPct val="107000"/>
              </a:lnSpc>
              <a:spcAft>
                <a:spcPts val="945"/>
              </a:spcAft>
            </a:pPr>
            <a:r>
              <a:rPr lang="fr-FR" sz="1700" b="1" dirty="0">
                <a:latin typeface="Calibri" panose="020F0502020204030204" pitchFamily="34" charset="0"/>
                <a:ea typeface="PMingLiU" panose="02020500000000000000" pitchFamily="18" charset="-120"/>
                <a:cs typeface="Times New Roman" panose="02020603050405020304" pitchFamily="18" charset="0"/>
              </a:rPr>
              <a:t>Financement du projet : </a:t>
            </a:r>
            <a:r>
              <a:rPr lang="fr-FR" sz="1700" dirty="0">
                <a:latin typeface="Calibri" panose="020F0502020204030204" pitchFamily="34" charset="0"/>
                <a:ea typeface="PMingLiU" panose="02020500000000000000" pitchFamily="18" charset="-120"/>
                <a:cs typeface="Times New Roman" panose="02020603050405020304" pitchFamily="18" charset="0"/>
              </a:rPr>
              <a:t>Répartition de la prise en charge financière à 60% pour la confédération, 20% pour les URI et 20% pour les Fédérations. </a:t>
            </a:r>
            <a:endParaRPr lang="fr-FR" sz="1700" dirty="0">
              <a:latin typeface="Cambria" panose="02040503050406030204" pitchFamily="18" charset="0"/>
              <a:ea typeface="PMingLiU" panose="02020500000000000000" pitchFamily="18" charset="-12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8</a:t>
            </a:fld>
            <a:endParaRPr lang="fr-FR"/>
          </a:p>
        </p:txBody>
      </p:sp>
    </p:spTree>
    <p:extLst>
      <p:ext uri="{BB962C8B-B14F-4D97-AF65-F5344CB8AC3E}">
        <p14:creationId xmlns:p14="http://schemas.microsoft.com/office/powerpoint/2010/main" val="118829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88B27-D1CB-C2D7-3A01-DF46DD0277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7E1103-7AFC-7483-81F2-B2EB27E0D4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8D6EE1-2C24-07B1-C925-8A456D69E0B6}"/>
              </a:ext>
            </a:extLst>
          </p:cNvPr>
          <p:cNvSpPr>
            <a:spLocks noGrp="1"/>
          </p:cNvSpPr>
          <p:nvPr>
            <p:ph type="body" idx="1"/>
          </p:nvPr>
        </p:nvSpPr>
        <p:spPr/>
        <p:txBody>
          <a:bodyPr/>
          <a:lstStyle/>
          <a:p>
            <a:pPr>
              <a:buNone/>
            </a:pPr>
            <a:r>
              <a:rPr lang="fr-FR" dirty="0" err="1"/>
              <a:t>nitier</a:t>
            </a:r>
            <a:r>
              <a:rPr lang="fr-FR" dirty="0"/>
              <a:t> une démarche de transition écologique par le prisme de la QVCT offre l’avantage de structurer un processus de changement en 4 étapes, favorisant l’appropriation et l’application des transformations de la part des salariés :</a:t>
            </a:r>
          </a:p>
          <a:p>
            <a:pPr marL="742950" lvl="1" indent="-285750">
              <a:buFont typeface="+mj-lt"/>
              <a:buAutoNum type="arabicPeriod"/>
            </a:pPr>
            <a:r>
              <a:rPr lang="fr-FR" dirty="0">
                <a:effectLst/>
              </a:rPr>
              <a:t>Réalisation d’un état des lieux partagé des besoins de l’entreprise en matière d’évolution des pratiques écologiques, en impliquant directement les collaborateurs ;</a:t>
            </a:r>
          </a:p>
          <a:p>
            <a:pPr marL="742950" lvl="1" indent="-285750">
              <a:buFont typeface="+mj-lt"/>
              <a:buAutoNum type="arabicPeriod"/>
            </a:pPr>
            <a:r>
              <a:rPr lang="fr-FR" dirty="0">
                <a:effectLst/>
              </a:rPr>
              <a:t>Hiérarchisation collective de ses priorités, compte tenu de son environnement et de ses spécificités (taille, secteur d’activité, moyens de production, relations avec les parties prenantes, ressources disponibles…) ;</a:t>
            </a:r>
          </a:p>
          <a:p>
            <a:pPr marL="742950" lvl="1" indent="-285750">
              <a:buFont typeface="+mj-lt"/>
              <a:buAutoNum type="arabicPeriod"/>
            </a:pPr>
            <a:r>
              <a:rPr lang="fr-FR" dirty="0">
                <a:effectLst/>
              </a:rPr>
              <a:t>Co-construction de solutions pragmatiques tenant compte des effets (positifs et négatifs) sur les situations de travail (infrastructures, conditions matérielles, procédés, qualité du travail, impact sur les relations, évolutions des </a:t>
            </a:r>
            <a:r>
              <a:rPr lang="fr-FR" dirty="0" err="1">
                <a:effectLst/>
              </a:rPr>
              <a:t>des</a:t>
            </a:r>
            <a:r>
              <a:rPr lang="fr-FR" dirty="0">
                <a:effectLst/>
              </a:rPr>
              <a:t> métiers…) ;</a:t>
            </a:r>
          </a:p>
          <a:p>
            <a:pPr marL="742950" lvl="1" indent="-285750">
              <a:buFont typeface="+mj-lt"/>
              <a:buAutoNum type="arabicPeriod"/>
            </a:pPr>
            <a:r>
              <a:rPr lang="fr-FR" dirty="0">
                <a:effectLst/>
              </a:rPr>
              <a:t>Mise en œuvre et suivi des solutions-actions sur la base de critères partagés et mesurables.</a:t>
            </a:r>
          </a:p>
          <a:p>
            <a:r>
              <a:rPr lang="fr-FR" dirty="0"/>
              <a:t> </a:t>
            </a:r>
          </a:p>
          <a:p>
            <a:endParaRPr lang="fr-FR" dirty="0"/>
          </a:p>
        </p:txBody>
      </p:sp>
      <p:sp>
        <p:nvSpPr>
          <p:cNvPr id="4" name="Espace réservé du numéro de diapositive 3">
            <a:extLst>
              <a:ext uri="{FF2B5EF4-FFF2-40B4-BE49-F238E27FC236}">
                <a16:creationId xmlns:a16="http://schemas.microsoft.com/office/drawing/2014/main" id="{0C340476-EC27-B67F-9285-4980DE09DA20}"/>
              </a:ext>
            </a:extLst>
          </p:cNvPr>
          <p:cNvSpPr>
            <a:spLocks noGrp="1"/>
          </p:cNvSpPr>
          <p:nvPr>
            <p:ph type="sldNum" sz="quarter" idx="5"/>
          </p:nvPr>
        </p:nvSpPr>
        <p:spPr/>
        <p:txBody>
          <a:bodyPr/>
          <a:lstStyle/>
          <a:p>
            <a:fld id="{7DC1201F-7090-4BD0-A1AC-878EFD998509}" type="slidenum">
              <a:rPr lang="fr-FR" smtClean="0"/>
              <a:t>9</a:t>
            </a:fld>
            <a:endParaRPr lang="fr-FR"/>
          </a:p>
        </p:txBody>
      </p:sp>
    </p:spTree>
    <p:extLst>
      <p:ext uri="{BB962C8B-B14F-4D97-AF65-F5344CB8AC3E}">
        <p14:creationId xmlns:p14="http://schemas.microsoft.com/office/powerpoint/2010/main" val="297243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sz="1300" b="1" cap="all" dirty="0"/>
              <a:t>La qualité de vie au travail</a:t>
            </a:r>
          </a:p>
          <a:p>
            <a:pPr>
              <a:defRPr/>
            </a:pPr>
            <a:endParaRPr lang="fr-FR" sz="1300" b="1" cap="all" dirty="0"/>
          </a:p>
          <a:p>
            <a:pPr>
              <a:defRPr/>
            </a:pPr>
            <a:r>
              <a:rPr lang="fr-FR" dirty="0"/>
              <a:t>La notion de qualité de l’emploi et du travail est évoquée pour la première fois en France, mais aussi en Europe, dans les années 70, en réponse à une demande sociale forte, relayée par le pouvoir politique, visant à développer des modes d’organisation du travail innovants capables de concilier l’efficacité et l’intérêt du travail. À l’époque, l’objectif est d’accroître à la fois la satisfaction professionnelle des salariés et la performance des entreprises. </a:t>
            </a:r>
          </a:p>
          <a:p>
            <a:pPr>
              <a:defRPr/>
            </a:pPr>
            <a:endParaRPr lang="fr-FR" b="1" dirty="0"/>
          </a:p>
          <a:p>
            <a:pPr>
              <a:defRPr/>
            </a:pPr>
            <a:r>
              <a:rPr lang="fr-FR" b="1" cap="all" dirty="0"/>
              <a:t>Une approche globale et intégrée du travail</a:t>
            </a:r>
          </a:p>
          <a:p>
            <a:pPr>
              <a:defRPr/>
            </a:pPr>
            <a:endParaRPr lang="fr-FR" b="1" cap="all" dirty="0"/>
          </a:p>
          <a:p>
            <a:pPr>
              <a:defRPr/>
            </a:pPr>
            <a:r>
              <a:rPr lang="fr-FR" dirty="0"/>
              <a:t>La santé constitue le socle de la qualité de vie au travail, dans son acception la plus  large : un état de complet bien-être physique, mental et social. Au-delà, la qualité de vie au travail doit être mesurée sur le plan de l’épanouissement personnel qu’elle est capable d’engendrer, depuis la conciliation des temps de vie, en passant par le développement des compétences, des capacités relationnelles, de la créativité ou de la connaissance de soi. Le résultat dépend de la place qu’accorde au travail et à l’homme, l’ensemble des acteurs, mais plus particulièrement ceux qui assument le pouvoir dans l’entreprise : le travail est-il, oui ou non, dans la réalité quotidienne, considéré comme un facteur stratégique ?</a:t>
            </a:r>
          </a:p>
          <a:p>
            <a:pPr>
              <a:defRPr/>
            </a:pPr>
            <a:r>
              <a:rPr lang="fr-FR" dirty="0"/>
              <a:t>Le sens de cette notion varie selon les individus, leur statut, leur âge, leur genre, leur emploi, mais il est possible d’identifier un certain nombre de facteurs-clés qui apparaissent déterminants pour la qualité de vie au travail :</a:t>
            </a:r>
          </a:p>
          <a:p>
            <a:pPr>
              <a:defRPr/>
            </a:pPr>
            <a:endParaRPr lang="fr-FR" dirty="0"/>
          </a:p>
          <a:p>
            <a:pPr>
              <a:defRPr/>
            </a:pPr>
            <a:r>
              <a:rPr lang="fr-FR" b="1" cap="all" dirty="0"/>
              <a:t>Les facteurs déterminants pour la qualité de vie au travail</a:t>
            </a:r>
          </a:p>
          <a:p>
            <a:pPr>
              <a:defRPr/>
            </a:pPr>
            <a:endParaRPr lang="fr-FR" dirty="0"/>
          </a:p>
          <a:p>
            <a:pPr>
              <a:defRPr/>
            </a:pPr>
            <a:r>
              <a:rPr lang="fr-FR" dirty="0"/>
              <a:t>• </a:t>
            </a:r>
            <a:r>
              <a:rPr lang="fr-FR" b="1" dirty="0"/>
              <a:t>relations sociales et professionnelles</a:t>
            </a:r>
            <a:r>
              <a:rPr lang="fr-FR" dirty="0"/>
              <a:t> : reconnaissance du travail, respect, écoute, considération des collègues et de la hiérarchie, information, dialogue social et participation aux décisions ;</a:t>
            </a:r>
          </a:p>
          <a:p>
            <a:pPr>
              <a:defRPr/>
            </a:pPr>
            <a:r>
              <a:rPr lang="fr-FR" dirty="0"/>
              <a:t>• </a:t>
            </a:r>
            <a:r>
              <a:rPr lang="fr-FR" b="1" dirty="0"/>
              <a:t>contenu du travail</a:t>
            </a:r>
            <a:r>
              <a:rPr lang="fr-FR" dirty="0"/>
              <a:t> : autonomie, variété des tâches, degré de responsabilité ;</a:t>
            </a:r>
          </a:p>
          <a:p>
            <a:pPr>
              <a:defRPr/>
            </a:pPr>
            <a:r>
              <a:rPr lang="fr-FR" dirty="0"/>
              <a:t>• </a:t>
            </a:r>
            <a:r>
              <a:rPr lang="fr-FR" b="1" dirty="0"/>
              <a:t>environnement physique du travail</a:t>
            </a:r>
            <a:r>
              <a:rPr lang="fr-FR" dirty="0"/>
              <a:t> : sécurité, bruit, chaleur, éclairage, propreté, cadre spatial ;</a:t>
            </a:r>
          </a:p>
          <a:p>
            <a:pPr>
              <a:defRPr/>
            </a:pPr>
            <a:r>
              <a:rPr lang="fr-FR" dirty="0"/>
              <a:t>• </a:t>
            </a:r>
            <a:r>
              <a:rPr lang="fr-FR" b="1" dirty="0"/>
              <a:t>organisation du travail</a:t>
            </a:r>
            <a:r>
              <a:rPr lang="fr-FR" dirty="0"/>
              <a:t> : qualité de la prescription du travail, capacité d’appui de l’organisation dans la résolution des dysfonctionnements, démarches de progrès organisationnel, pénibilité, charge de travail, prévention des risques professionnels ;</a:t>
            </a:r>
          </a:p>
          <a:p>
            <a:pPr>
              <a:defRPr/>
            </a:pPr>
            <a:r>
              <a:rPr lang="fr-FR" dirty="0"/>
              <a:t>• </a:t>
            </a:r>
            <a:r>
              <a:rPr lang="fr-FR" b="1" dirty="0"/>
              <a:t>réalisation et développement professionnel </a:t>
            </a:r>
            <a:r>
              <a:rPr lang="fr-FR" dirty="0"/>
              <a:t>: rémunération, formation, validation des acquis, développement des compétences, sécurité des parcours professionnels ;</a:t>
            </a:r>
          </a:p>
          <a:p>
            <a:pPr>
              <a:defRPr/>
            </a:pPr>
            <a:r>
              <a:rPr lang="fr-FR" dirty="0"/>
              <a:t>• </a:t>
            </a:r>
            <a:r>
              <a:rPr lang="fr-FR" b="1" dirty="0"/>
              <a:t>conciliation entre vie au travail et vie hors travail</a:t>
            </a:r>
            <a:r>
              <a:rPr lang="fr-FR" dirty="0"/>
              <a:t> : rythme et horaires de travail, vie familiale, accès aux services, loisirs, transports…</a:t>
            </a:r>
          </a:p>
          <a:p>
            <a:endParaRPr lang="fr-FR" dirty="0"/>
          </a:p>
        </p:txBody>
      </p:sp>
      <p:sp>
        <p:nvSpPr>
          <p:cNvPr id="4" name="Espace réservé du numéro de diapositive 3"/>
          <p:cNvSpPr>
            <a:spLocks noGrp="1"/>
          </p:cNvSpPr>
          <p:nvPr>
            <p:ph type="sldNum" sz="quarter" idx="5"/>
          </p:nvPr>
        </p:nvSpPr>
        <p:spPr/>
        <p:txBody>
          <a:bodyPr/>
          <a:lstStyle/>
          <a:p>
            <a:fld id="{7DC1201F-7090-4BD0-A1AC-878EFD998509}" type="slidenum">
              <a:rPr lang="fr-FR" smtClean="0"/>
              <a:t>10</a:t>
            </a:fld>
            <a:endParaRPr lang="fr-FR"/>
          </a:p>
        </p:txBody>
      </p:sp>
    </p:spTree>
    <p:extLst>
      <p:ext uri="{BB962C8B-B14F-4D97-AF65-F5344CB8AC3E}">
        <p14:creationId xmlns:p14="http://schemas.microsoft.com/office/powerpoint/2010/main" val="3074133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FB7480-D529-B92D-7DB3-69B0BF8F47C2}"/>
              </a:ext>
            </a:extLst>
          </p:cNvPr>
          <p:cNvSpPr/>
          <p:nvPr userDrawn="1"/>
        </p:nvSpPr>
        <p:spPr>
          <a:xfrm>
            <a:off x="3692105" y="245730"/>
            <a:ext cx="8499895" cy="661227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3DD2CBD3-2594-AAFB-A594-C9847AF01A08}"/>
              </a:ext>
            </a:extLst>
          </p:cNvPr>
          <p:cNvSpPr>
            <a:spLocks noGrp="1"/>
          </p:cNvSpPr>
          <p:nvPr>
            <p:ph type="ctrTitle"/>
          </p:nvPr>
        </p:nvSpPr>
        <p:spPr>
          <a:xfrm>
            <a:off x="3920706" y="406400"/>
            <a:ext cx="7433094" cy="2387600"/>
          </a:xfrm>
        </p:spPr>
        <p:txBody>
          <a:bodyPr anchor="b"/>
          <a:lstStyle>
            <a:lvl1pPr algn="l">
              <a:defRPr sz="60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13D5ABB1-9432-49BB-E60E-F7D0389A6AD9}"/>
              </a:ext>
            </a:extLst>
          </p:cNvPr>
          <p:cNvSpPr>
            <a:spLocks noGrp="1"/>
          </p:cNvSpPr>
          <p:nvPr>
            <p:ph type="subTitle" idx="1"/>
          </p:nvPr>
        </p:nvSpPr>
        <p:spPr>
          <a:xfrm>
            <a:off x="3920706" y="3343245"/>
            <a:ext cx="9144000" cy="1655762"/>
          </a:xfrm>
        </p:spPr>
        <p:txBody>
          <a:bodyPr>
            <a:normAutofit/>
          </a:bodyPr>
          <a:lstStyle>
            <a:lvl1pPr marL="0" indent="0" algn="l">
              <a:buFont typeface="Arial" panose="020B0604020202020204" pitchFamily="34" charset="0"/>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9" name="Image 8">
            <a:extLst>
              <a:ext uri="{FF2B5EF4-FFF2-40B4-BE49-F238E27FC236}">
                <a16:creationId xmlns:a16="http://schemas.microsoft.com/office/drawing/2014/main" id="{9E92A11D-5A2D-C89F-E362-27A2959E62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885" y="245730"/>
            <a:ext cx="1755961" cy="2708940"/>
          </a:xfrm>
          <a:prstGeom prst="rect">
            <a:avLst/>
          </a:prstGeom>
        </p:spPr>
      </p:pic>
      <p:pic>
        <p:nvPicPr>
          <p:cNvPr id="15" name="Image 14">
            <a:extLst>
              <a:ext uri="{FF2B5EF4-FFF2-40B4-BE49-F238E27FC236}">
                <a16:creationId xmlns:a16="http://schemas.microsoft.com/office/drawing/2014/main" id="{4AD2E14A-7D25-4023-8F20-9D6ECC9E7B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077" y="5136369"/>
            <a:ext cx="2941575" cy="731584"/>
          </a:xfrm>
          <a:prstGeom prst="rect">
            <a:avLst/>
          </a:prstGeom>
        </p:spPr>
      </p:pic>
      <p:sp>
        <p:nvSpPr>
          <p:cNvPr id="16" name="Espace réservé de la date 3">
            <a:extLst>
              <a:ext uri="{FF2B5EF4-FFF2-40B4-BE49-F238E27FC236}">
                <a16:creationId xmlns:a16="http://schemas.microsoft.com/office/drawing/2014/main" id="{7C02FF54-A8CA-ED4A-2B5B-DF8251950D38}"/>
              </a:ext>
            </a:extLst>
          </p:cNvPr>
          <p:cNvSpPr>
            <a:spLocks noGrp="1"/>
          </p:cNvSpPr>
          <p:nvPr>
            <p:ph type="dt" sz="half" idx="10"/>
          </p:nvPr>
        </p:nvSpPr>
        <p:spPr>
          <a:xfrm>
            <a:off x="838200" y="6356350"/>
            <a:ext cx="2743200" cy="365125"/>
          </a:xfrm>
        </p:spPr>
        <p:txBody>
          <a:bodyPr/>
          <a:lstStyle/>
          <a:p>
            <a:fld id="{2D6FAA83-CB19-411E-9D89-2B9E64384F0B}" type="datetime1">
              <a:rPr lang="fr-FR" smtClean="0"/>
              <a:t>11/03/2026</a:t>
            </a:fld>
            <a:endParaRPr lang="fr-FR"/>
          </a:p>
        </p:txBody>
      </p:sp>
      <p:sp>
        <p:nvSpPr>
          <p:cNvPr id="17" name="Espace réservé du pied de page 4">
            <a:extLst>
              <a:ext uri="{FF2B5EF4-FFF2-40B4-BE49-F238E27FC236}">
                <a16:creationId xmlns:a16="http://schemas.microsoft.com/office/drawing/2014/main" id="{49E7DC41-8120-98BD-450B-AB24366A80DF}"/>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dirty="0"/>
          </a:p>
        </p:txBody>
      </p:sp>
      <p:sp>
        <p:nvSpPr>
          <p:cNvPr id="18" name="Espace réservé du numéro de diapositive 5">
            <a:extLst>
              <a:ext uri="{FF2B5EF4-FFF2-40B4-BE49-F238E27FC236}">
                <a16:creationId xmlns:a16="http://schemas.microsoft.com/office/drawing/2014/main" id="{2F9AD13A-F8E8-4274-A121-86B23F935DB4}"/>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6045CB9E-5BD8-4267-AD6C-27E8ADDB06FA}" type="slidenum">
              <a:rPr lang="fr-FR" smtClean="0"/>
              <a:pPr/>
              <a:t>‹N°›</a:t>
            </a:fld>
            <a:endParaRPr lang="fr-FR"/>
          </a:p>
        </p:txBody>
      </p:sp>
    </p:spTree>
    <p:extLst>
      <p:ext uri="{BB962C8B-B14F-4D97-AF65-F5344CB8AC3E}">
        <p14:creationId xmlns:p14="http://schemas.microsoft.com/office/powerpoint/2010/main" val="126450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avec légend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CB45A-6DB4-2D0C-6925-BF2733EC8D69}"/>
              </a:ext>
            </a:extLst>
          </p:cNvPr>
          <p:cNvSpPr>
            <a:spLocks noGrp="1"/>
          </p:cNvSpPr>
          <p:nvPr>
            <p:ph type="title"/>
          </p:nvPr>
        </p:nvSpPr>
        <p:spPr/>
        <p:txBody>
          <a:bodyPr/>
          <a:lstStyle>
            <a:lvl1pPr>
              <a:defRPr>
                <a:solidFill>
                  <a:srgbClr val="ED662D"/>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D04D986-5ACF-FE42-78D5-BDA35D864B38}"/>
              </a:ext>
            </a:extLst>
          </p:cNvPr>
          <p:cNvSpPr>
            <a:spLocks noGrp="1"/>
          </p:cNvSpPr>
          <p:nvPr>
            <p:ph type="dt" sz="half" idx="10"/>
          </p:nvPr>
        </p:nvSpPr>
        <p:spPr/>
        <p:txBody>
          <a:bodyPr/>
          <a:lstStyle/>
          <a:p>
            <a:fld id="{6C463EC2-AAE1-477E-B3E8-319C522DE0D7}" type="datetime1">
              <a:rPr lang="fr-FR" smtClean="0"/>
              <a:t>11/03/2026</a:t>
            </a:fld>
            <a:endParaRPr lang="fr-FR"/>
          </a:p>
        </p:txBody>
      </p:sp>
      <p:sp>
        <p:nvSpPr>
          <p:cNvPr id="4" name="Espace réservé du pied de page 3">
            <a:extLst>
              <a:ext uri="{FF2B5EF4-FFF2-40B4-BE49-F238E27FC236}">
                <a16:creationId xmlns:a16="http://schemas.microsoft.com/office/drawing/2014/main" id="{61D1BDC0-7995-3AC3-F5C2-6BD7892988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C8730D-8A60-92D1-43E8-71B74CCF94DE}"/>
              </a:ext>
            </a:extLst>
          </p:cNvPr>
          <p:cNvSpPr>
            <a:spLocks noGrp="1"/>
          </p:cNvSpPr>
          <p:nvPr>
            <p:ph type="sldNum" sz="quarter" idx="12"/>
          </p:nvPr>
        </p:nvSpPr>
        <p:spPr/>
        <p:txBody>
          <a:bodyPr/>
          <a:lstStyle/>
          <a:p>
            <a:fld id="{6045CB9E-5BD8-4267-AD6C-27E8ADDB06FA}" type="slidenum">
              <a:rPr lang="fr-FR" smtClean="0"/>
              <a:t>‹N°›</a:t>
            </a:fld>
            <a:endParaRPr lang="fr-FR"/>
          </a:p>
        </p:txBody>
      </p:sp>
      <p:sp>
        <p:nvSpPr>
          <p:cNvPr id="6" name="Espace réservé pour une image  14">
            <a:extLst>
              <a:ext uri="{FF2B5EF4-FFF2-40B4-BE49-F238E27FC236}">
                <a16:creationId xmlns:a16="http://schemas.microsoft.com/office/drawing/2014/main" id="{3737BBD9-A6DA-3C50-A6E7-013B50BDC0E8}"/>
              </a:ext>
            </a:extLst>
          </p:cNvPr>
          <p:cNvSpPr>
            <a:spLocks noGrp="1"/>
          </p:cNvSpPr>
          <p:nvPr>
            <p:ph type="pic" sz="quarter" idx="15"/>
          </p:nvPr>
        </p:nvSpPr>
        <p:spPr>
          <a:xfrm>
            <a:off x="3860800" y="1860550"/>
            <a:ext cx="7493000" cy="4325937"/>
          </a:xfrm>
        </p:spPr>
        <p:txBody>
          <a:bodyPr/>
          <a:lstStyle/>
          <a:p>
            <a:endParaRPr lang="fr-FR"/>
          </a:p>
        </p:txBody>
      </p:sp>
      <p:sp>
        <p:nvSpPr>
          <p:cNvPr id="7" name="Espace réservé du contenu 2">
            <a:extLst>
              <a:ext uri="{FF2B5EF4-FFF2-40B4-BE49-F238E27FC236}">
                <a16:creationId xmlns:a16="http://schemas.microsoft.com/office/drawing/2014/main" id="{C3D68CF7-9D37-50CE-D451-999420B854F9}"/>
              </a:ext>
            </a:extLst>
          </p:cNvPr>
          <p:cNvSpPr>
            <a:spLocks noGrp="1"/>
          </p:cNvSpPr>
          <p:nvPr>
            <p:ph sz="half" idx="1"/>
          </p:nvPr>
        </p:nvSpPr>
        <p:spPr>
          <a:xfrm>
            <a:off x="838200" y="1860550"/>
            <a:ext cx="2743200" cy="43259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8" name="Rectangle 7">
            <a:extLst>
              <a:ext uri="{FF2B5EF4-FFF2-40B4-BE49-F238E27FC236}">
                <a16:creationId xmlns:a16="http://schemas.microsoft.com/office/drawing/2014/main" id="{8D1AEF73-EF96-68F1-0607-095D5B672139}"/>
              </a:ext>
            </a:extLst>
          </p:cNvPr>
          <p:cNvSpPr/>
          <p:nvPr userDrawn="1"/>
        </p:nvSpPr>
        <p:spPr>
          <a:xfrm>
            <a:off x="0" y="0"/>
            <a:ext cx="381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2414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CB45A-6DB4-2D0C-6925-BF2733EC8D69}"/>
              </a:ext>
            </a:extLst>
          </p:cNvPr>
          <p:cNvSpPr>
            <a:spLocks noGrp="1"/>
          </p:cNvSpPr>
          <p:nvPr>
            <p:ph type="title"/>
          </p:nvPr>
        </p:nvSpPr>
        <p:spPr/>
        <p:txBody>
          <a:bodyPr/>
          <a:lstStyle>
            <a:lvl1pPr>
              <a:defRPr>
                <a:solidFill>
                  <a:srgbClr val="ED662D"/>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D04D986-5ACF-FE42-78D5-BDA35D864B38}"/>
              </a:ext>
            </a:extLst>
          </p:cNvPr>
          <p:cNvSpPr>
            <a:spLocks noGrp="1"/>
          </p:cNvSpPr>
          <p:nvPr>
            <p:ph type="dt" sz="half" idx="10"/>
          </p:nvPr>
        </p:nvSpPr>
        <p:spPr/>
        <p:txBody>
          <a:bodyPr/>
          <a:lstStyle/>
          <a:p>
            <a:fld id="{18AE6DD3-9D8F-4549-B9E1-44500FCC41C1}" type="datetime1">
              <a:rPr lang="fr-FR" smtClean="0"/>
              <a:t>11/03/2026</a:t>
            </a:fld>
            <a:endParaRPr lang="fr-FR"/>
          </a:p>
        </p:txBody>
      </p:sp>
      <p:sp>
        <p:nvSpPr>
          <p:cNvPr id="4" name="Espace réservé du pied de page 3">
            <a:extLst>
              <a:ext uri="{FF2B5EF4-FFF2-40B4-BE49-F238E27FC236}">
                <a16:creationId xmlns:a16="http://schemas.microsoft.com/office/drawing/2014/main" id="{61D1BDC0-7995-3AC3-F5C2-6BD7892988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C8730D-8A60-92D1-43E8-71B74CCF94DE}"/>
              </a:ext>
            </a:extLst>
          </p:cNvPr>
          <p:cNvSpPr>
            <a:spLocks noGrp="1"/>
          </p:cNvSpPr>
          <p:nvPr>
            <p:ph type="sldNum" sz="quarter" idx="12"/>
          </p:nvPr>
        </p:nvSpPr>
        <p:spPr/>
        <p:txBody>
          <a:bodyPr/>
          <a:lstStyle/>
          <a:p>
            <a:fld id="{6045CB9E-5BD8-4267-AD6C-27E8ADDB06FA}" type="slidenum">
              <a:rPr lang="fr-FR" smtClean="0"/>
              <a:t>‹N°›</a:t>
            </a:fld>
            <a:endParaRPr lang="fr-FR"/>
          </a:p>
        </p:txBody>
      </p:sp>
      <p:sp>
        <p:nvSpPr>
          <p:cNvPr id="6" name="Espace réservé pour une image  14">
            <a:extLst>
              <a:ext uri="{FF2B5EF4-FFF2-40B4-BE49-F238E27FC236}">
                <a16:creationId xmlns:a16="http://schemas.microsoft.com/office/drawing/2014/main" id="{3737BBD9-A6DA-3C50-A6E7-013B50BDC0E8}"/>
              </a:ext>
            </a:extLst>
          </p:cNvPr>
          <p:cNvSpPr>
            <a:spLocks noGrp="1"/>
          </p:cNvSpPr>
          <p:nvPr>
            <p:ph type="pic" sz="quarter" idx="15"/>
          </p:nvPr>
        </p:nvSpPr>
        <p:spPr>
          <a:xfrm>
            <a:off x="838200" y="1860550"/>
            <a:ext cx="10515600" cy="4325937"/>
          </a:xfrm>
        </p:spPr>
        <p:txBody>
          <a:bodyPr/>
          <a:lstStyle/>
          <a:p>
            <a:endParaRPr lang="fr-FR"/>
          </a:p>
        </p:txBody>
      </p:sp>
      <p:sp>
        <p:nvSpPr>
          <p:cNvPr id="8" name="Rectangle 7">
            <a:extLst>
              <a:ext uri="{FF2B5EF4-FFF2-40B4-BE49-F238E27FC236}">
                <a16:creationId xmlns:a16="http://schemas.microsoft.com/office/drawing/2014/main" id="{8D1AEF73-EF96-68F1-0607-095D5B672139}"/>
              </a:ext>
            </a:extLst>
          </p:cNvPr>
          <p:cNvSpPr/>
          <p:nvPr userDrawn="1"/>
        </p:nvSpPr>
        <p:spPr>
          <a:xfrm>
            <a:off x="0" y="0"/>
            <a:ext cx="381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85445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82C07-7C89-56E0-7F8B-23E004E9C9E5}"/>
              </a:ext>
            </a:extLst>
          </p:cNvPr>
          <p:cNvSpPr>
            <a:spLocks noGrp="1"/>
          </p:cNvSpPr>
          <p:nvPr>
            <p:ph type="title"/>
          </p:nvPr>
        </p:nvSpPr>
        <p:spPr>
          <a:xfrm>
            <a:off x="1985888" y="365125"/>
            <a:ext cx="9588037" cy="1149351"/>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A88C03AE-DEC7-1EFB-9A20-34242BD1340C}"/>
              </a:ext>
            </a:extLst>
          </p:cNvPr>
          <p:cNvSpPr>
            <a:spLocks noGrp="1"/>
          </p:cNvSpPr>
          <p:nvPr>
            <p:ph type="body" idx="1"/>
          </p:nvPr>
        </p:nvSpPr>
        <p:spPr>
          <a:xfrm>
            <a:off x="1985889" y="1553514"/>
            <a:ext cx="470282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6CB8C2-939A-D689-EDB6-7091E4D1AA04}"/>
              </a:ext>
            </a:extLst>
          </p:cNvPr>
          <p:cNvSpPr>
            <a:spLocks noGrp="1"/>
          </p:cNvSpPr>
          <p:nvPr>
            <p:ph sz="half" idx="2"/>
          </p:nvPr>
        </p:nvSpPr>
        <p:spPr>
          <a:xfrm>
            <a:off x="1985889" y="2505075"/>
            <a:ext cx="470282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7D40DF5-5A01-5315-C324-31AB4608DFBA}"/>
              </a:ext>
            </a:extLst>
          </p:cNvPr>
          <p:cNvSpPr>
            <a:spLocks noGrp="1"/>
          </p:cNvSpPr>
          <p:nvPr>
            <p:ph type="body" sz="quarter" idx="3"/>
          </p:nvPr>
        </p:nvSpPr>
        <p:spPr>
          <a:xfrm>
            <a:off x="7318300" y="1553514"/>
            <a:ext cx="47259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D996B5C-C911-AADD-59EC-A82DFE47647E}"/>
              </a:ext>
            </a:extLst>
          </p:cNvPr>
          <p:cNvSpPr>
            <a:spLocks noGrp="1"/>
          </p:cNvSpPr>
          <p:nvPr>
            <p:ph sz="quarter" idx="4"/>
          </p:nvPr>
        </p:nvSpPr>
        <p:spPr>
          <a:xfrm>
            <a:off x="7318300" y="2505075"/>
            <a:ext cx="47259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Rectangle 13">
            <a:extLst>
              <a:ext uri="{FF2B5EF4-FFF2-40B4-BE49-F238E27FC236}">
                <a16:creationId xmlns:a16="http://schemas.microsoft.com/office/drawing/2014/main" id="{99D73C60-DBBC-6CC4-5DDD-5A4131C3E33A}"/>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id="{4C311E98-6E6D-5A0D-7445-EEEA92C13C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
        <p:nvSpPr>
          <p:cNvPr id="16" name="Espace réservé de la date 3">
            <a:extLst>
              <a:ext uri="{FF2B5EF4-FFF2-40B4-BE49-F238E27FC236}">
                <a16:creationId xmlns:a16="http://schemas.microsoft.com/office/drawing/2014/main" id="{8F599782-592A-B26B-062A-EDE75B3487E6}"/>
              </a:ext>
            </a:extLst>
          </p:cNvPr>
          <p:cNvSpPr>
            <a:spLocks noGrp="1"/>
          </p:cNvSpPr>
          <p:nvPr>
            <p:ph type="dt" sz="half" idx="10"/>
          </p:nvPr>
        </p:nvSpPr>
        <p:spPr>
          <a:xfrm>
            <a:off x="1985888" y="6356350"/>
            <a:ext cx="2743200" cy="365125"/>
          </a:xfrm>
        </p:spPr>
        <p:txBody>
          <a:bodyPr/>
          <a:lstStyle/>
          <a:p>
            <a:fld id="{3ACD4D5C-85E3-4CED-918E-34C03C9C6C5A}" type="datetime1">
              <a:rPr lang="fr-FR" smtClean="0"/>
              <a:t>11/03/2026</a:t>
            </a:fld>
            <a:endParaRPr lang="fr-FR"/>
          </a:p>
        </p:txBody>
      </p:sp>
      <p:sp>
        <p:nvSpPr>
          <p:cNvPr id="17" name="Espace réservé du pied de page 4">
            <a:extLst>
              <a:ext uri="{FF2B5EF4-FFF2-40B4-BE49-F238E27FC236}">
                <a16:creationId xmlns:a16="http://schemas.microsoft.com/office/drawing/2014/main" id="{D578B86A-18BB-BAA5-2C3F-A426DDE92C08}"/>
              </a:ext>
            </a:extLst>
          </p:cNvPr>
          <p:cNvSpPr>
            <a:spLocks noGrp="1"/>
          </p:cNvSpPr>
          <p:nvPr>
            <p:ph type="ftr" sz="quarter" idx="11"/>
          </p:nvPr>
        </p:nvSpPr>
        <p:spPr>
          <a:xfrm>
            <a:off x="4957688" y="6356350"/>
            <a:ext cx="4114800" cy="365125"/>
          </a:xfrm>
        </p:spPr>
        <p:txBody>
          <a:bodyPr/>
          <a:lstStyle/>
          <a:p>
            <a:endParaRPr lang="fr-FR" dirty="0"/>
          </a:p>
        </p:txBody>
      </p:sp>
      <p:sp>
        <p:nvSpPr>
          <p:cNvPr id="18" name="Espace réservé du numéro de diapositive 5">
            <a:extLst>
              <a:ext uri="{FF2B5EF4-FFF2-40B4-BE49-F238E27FC236}">
                <a16:creationId xmlns:a16="http://schemas.microsoft.com/office/drawing/2014/main" id="{2E2354A0-2C29-99BD-56B7-0DC6EC4C6647}"/>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Tree>
    <p:extLst>
      <p:ext uri="{BB962C8B-B14F-4D97-AF65-F5344CB8AC3E}">
        <p14:creationId xmlns:p14="http://schemas.microsoft.com/office/powerpoint/2010/main" val="89127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68A09F-B4A3-190A-3E67-CBD03D8F831E}"/>
              </a:ext>
            </a:extLst>
          </p:cNvPr>
          <p:cNvSpPr/>
          <p:nvPr userDrawn="1"/>
        </p:nvSpPr>
        <p:spPr>
          <a:xfrm>
            <a:off x="0" y="0"/>
            <a:ext cx="12192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1AA9FC6-FBB4-518A-23A9-8F64BB2F6537}"/>
              </a:ext>
            </a:extLst>
          </p:cNvPr>
          <p:cNvSpPr>
            <a:spLocks noGrp="1"/>
          </p:cNvSpPr>
          <p:nvPr>
            <p:ph type="title" hasCustomPrompt="1"/>
          </p:nvPr>
        </p:nvSpPr>
        <p:spPr>
          <a:xfrm>
            <a:off x="838200" y="2641602"/>
            <a:ext cx="10515600" cy="1320799"/>
          </a:xfrm>
        </p:spPr>
        <p:txBody>
          <a:bodyPr anchor="b">
            <a:normAutofit/>
          </a:bodyPr>
          <a:lstStyle>
            <a:lvl1pPr algn="ctr">
              <a:defRPr sz="4400">
                <a:solidFill>
                  <a:schemeClr val="bg1"/>
                </a:solidFill>
              </a:defRPr>
            </a:lvl1pPr>
          </a:lstStyle>
          <a:p>
            <a:r>
              <a:rPr lang="fr-FR" dirty="0"/>
              <a:t>Modifiez le style </a:t>
            </a:r>
            <a:br>
              <a:rPr lang="fr-FR" dirty="0"/>
            </a:br>
            <a:r>
              <a:rPr lang="fr-FR" dirty="0"/>
              <a:t>du titre</a:t>
            </a:r>
          </a:p>
        </p:txBody>
      </p:sp>
      <p:sp>
        <p:nvSpPr>
          <p:cNvPr id="4" name="Espace réservé de la date 3">
            <a:extLst>
              <a:ext uri="{FF2B5EF4-FFF2-40B4-BE49-F238E27FC236}">
                <a16:creationId xmlns:a16="http://schemas.microsoft.com/office/drawing/2014/main" id="{8AB375D0-24CF-84A3-D522-E869EB33918B}"/>
              </a:ext>
            </a:extLst>
          </p:cNvPr>
          <p:cNvSpPr>
            <a:spLocks noGrp="1"/>
          </p:cNvSpPr>
          <p:nvPr>
            <p:ph type="dt" sz="half" idx="10"/>
          </p:nvPr>
        </p:nvSpPr>
        <p:spPr/>
        <p:txBody>
          <a:bodyPr/>
          <a:lstStyle>
            <a:lvl1pPr>
              <a:defRPr>
                <a:solidFill>
                  <a:schemeClr val="bg1"/>
                </a:solidFill>
              </a:defRPr>
            </a:lvl1pPr>
          </a:lstStyle>
          <a:p>
            <a:fld id="{0BBF0F83-1E44-4A43-9008-AA0EEF509E53}" type="datetime1">
              <a:rPr lang="fr-FR" smtClean="0"/>
              <a:t>11/03/2026</a:t>
            </a:fld>
            <a:endParaRPr lang="fr-FR" dirty="0"/>
          </a:p>
        </p:txBody>
      </p:sp>
      <p:sp>
        <p:nvSpPr>
          <p:cNvPr id="5" name="Espace réservé du pied de page 4">
            <a:extLst>
              <a:ext uri="{FF2B5EF4-FFF2-40B4-BE49-F238E27FC236}">
                <a16:creationId xmlns:a16="http://schemas.microsoft.com/office/drawing/2014/main" id="{C851E25B-C000-B567-AFC7-0071E7ACFC1B}"/>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4CDDB253-3639-10D5-5CE7-029033B4F388}"/>
              </a:ext>
            </a:extLst>
          </p:cNvPr>
          <p:cNvSpPr>
            <a:spLocks noGrp="1"/>
          </p:cNvSpPr>
          <p:nvPr>
            <p:ph type="sldNum" sz="quarter" idx="12"/>
          </p:nvPr>
        </p:nvSpPr>
        <p:spPr/>
        <p:txBody>
          <a:bodyPr/>
          <a:lstStyle>
            <a:lvl1pPr>
              <a:defRPr>
                <a:solidFill>
                  <a:schemeClr val="bg1"/>
                </a:solidFill>
              </a:defRPr>
            </a:lvl1pPr>
          </a:lstStyle>
          <a:p>
            <a:fld id="{6045CB9E-5BD8-4267-AD6C-27E8ADDB06FA}" type="slidenum">
              <a:rPr lang="fr-FR" smtClean="0"/>
              <a:pPr/>
              <a:t>‹N°›</a:t>
            </a:fld>
            <a:endParaRPr lang="fr-FR"/>
          </a:p>
        </p:txBody>
      </p:sp>
      <p:pic>
        <p:nvPicPr>
          <p:cNvPr id="9" name="Image 8">
            <a:extLst>
              <a:ext uri="{FF2B5EF4-FFF2-40B4-BE49-F238E27FC236}">
                <a16:creationId xmlns:a16="http://schemas.microsoft.com/office/drawing/2014/main" id="{BD96825B-AA10-0A8F-D3B2-28413B37D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5332" y="4207304"/>
            <a:ext cx="3141335" cy="781265"/>
          </a:xfrm>
          <a:prstGeom prst="rect">
            <a:avLst/>
          </a:prstGeom>
        </p:spPr>
      </p:pic>
      <p:pic>
        <p:nvPicPr>
          <p:cNvPr id="10" name="Image 9">
            <a:extLst>
              <a:ext uri="{FF2B5EF4-FFF2-40B4-BE49-F238E27FC236}">
                <a16:creationId xmlns:a16="http://schemas.microsoft.com/office/drawing/2014/main" id="{C370E772-5C05-01F3-18A6-8C476EBCA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9920" y="5128421"/>
            <a:ext cx="536913" cy="536913"/>
          </a:xfrm>
          <a:prstGeom prst="rect">
            <a:avLst/>
          </a:prstGeom>
        </p:spPr>
      </p:pic>
      <p:pic>
        <p:nvPicPr>
          <p:cNvPr id="12" name="Image 11">
            <a:extLst>
              <a:ext uri="{FF2B5EF4-FFF2-40B4-BE49-F238E27FC236}">
                <a16:creationId xmlns:a16="http://schemas.microsoft.com/office/drawing/2014/main" id="{5D9AC272-A460-6F81-7656-5BB63A8B33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068" y="5137303"/>
            <a:ext cx="536913" cy="536913"/>
          </a:xfrm>
          <a:prstGeom prst="rect">
            <a:avLst/>
          </a:prstGeom>
        </p:spPr>
      </p:pic>
      <p:pic>
        <p:nvPicPr>
          <p:cNvPr id="14" name="Image 13">
            <a:extLst>
              <a:ext uri="{FF2B5EF4-FFF2-40B4-BE49-F238E27FC236}">
                <a16:creationId xmlns:a16="http://schemas.microsoft.com/office/drawing/2014/main" id="{D124439E-B3D6-3361-8123-10B1AFA323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9553" y="5166287"/>
            <a:ext cx="499047" cy="499047"/>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046412BA-D3A8-0BE9-D753-964017B4E4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87757" y="5723857"/>
            <a:ext cx="1859535" cy="462475"/>
          </a:xfrm>
          <a:prstGeom prst="rect">
            <a:avLst/>
          </a:prstGeom>
        </p:spPr>
      </p:pic>
      <p:pic>
        <p:nvPicPr>
          <p:cNvPr id="18" name="Image 17">
            <a:extLst>
              <a:ext uri="{FF2B5EF4-FFF2-40B4-BE49-F238E27FC236}">
                <a16:creationId xmlns:a16="http://schemas.microsoft.com/office/drawing/2014/main" id="{03EDC0E0-5403-3D40-797E-8B3A63BE24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69259" y="5752699"/>
            <a:ext cx="1878234" cy="467126"/>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7FFACA53-CC5E-C957-2C30-26AA0662F9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59308" y="5723857"/>
            <a:ext cx="1859535" cy="462475"/>
          </a:xfrm>
          <a:prstGeom prst="rect">
            <a:avLst/>
          </a:prstGeom>
        </p:spPr>
      </p:pic>
      <p:pic>
        <p:nvPicPr>
          <p:cNvPr id="20" name="Image 19">
            <a:extLst>
              <a:ext uri="{FF2B5EF4-FFF2-40B4-BE49-F238E27FC236}">
                <a16:creationId xmlns:a16="http://schemas.microsoft.com/office/drawing/2014/main" id="{D158922C-F5D7-3C0D-1FE9-8B65E55192C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39622" y="211575"/>
            <a:ext cx="3737508" cy="2042572"/>
          </a:xfrm>
          <a:prstGeom prst="rect">
            <a:avLst/>
          </a:prstGeom>
        </p:spPr>
      </p:pic>
    </p:spTree>
    <p:extLst>
      <p:ext uri="{BB962C8B-B14F-4D97-AF65-F5344CB8AC3E}">
        <p14:creationId xmlns:p14="http://schemas.microsoft.com/office/powerpoint/2010/main" val="359959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FB7480-D529-B92D-7DB3-69B0BF8F47C2}"/>
              </a:ext>
            </a:extLst>
          </p:cNvPr>
          <p:cNvSpPr/>
          <p:nvPr userDrawn="1"/>
        </p:nvSpPr>
        <p:spPr>
          <a:xfrm>
            <a:off x="0" y="0"/>
            <a:ext cx="3668382"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3DD2CBD3-2594-AAFB-A594-C9847AF01A08}"/>
              </a:ext>
            </a:extLst>
          </p:cNvPr>
          <p:cNvSpPr>
            <a:spLocks noGrp="1"/>
          </p:cNvSpPr>
          <p:nvPr>
            <p:ph type="ctrTitle"/>
          </p:nvPr>
        </p:nvSpPr>
        <p:spPr>
          <a:xfrm>
            <a:off x="3920706" y="406400"/>
            <a:ext cx="7433094" cy="2387600"/>
          </a:xfrm>
        </p:spPr>
        <p:txBody>
          <a:bodyPr anchor="b"/>
          <a:lstStyle>
            <a:lvl1pPr algn="l">
              <a:defRPr sz="6000">
                <a:solidFill>
                  <a:srgbClr val="ED662D"/>
                </a:solidFill>
              </a:defRPr>
            </a:lvl1pPr>
          </a:lstStyle>
          <a:p>
            <a:r>
              <a:rPr lang="fr-FR" dirty="0"/>
              <a:t>Modifiez le style du titre</a:t>
            </a:r>
          </a:p>
        </p:txBody>
      </p:sp>
      <p:sp>
        <p:nvSpPr>
          <p:cNvPr id="3" name="Sous-titre 2">
            <a:extLst>
              <a:ext uri="{FF2B5EF4-FFF2-40B4-BE49-F238E27FC236}">
                <a16:creationId xmlns:a16="http://schemas.microsoft.com/office/drawing/2014/main" id="{13D5ABB1-9432-49BB-E60E-F7D0389A6AD9}"/>
              </a:ext>
            </a:extLst>
          </p:cNvPr>
          <p:cNvSpPr>
            <a:spLocks noGrp="1"/>
          </p:cNvSpPr>
          <p:nvPr>
            <p:ph type="subTitle" idx="1"/>
          </p:nvPr>
        </p:nvSpPr>
        <p:spPr>
          <a:xfrm>
            <a:off x="3920706" y="3343245"/>
            <a:ext cx="9144000" cy="1655762"/>
          </a:xfrm>
        </p:spPr>
        <p:txBody>
          <a:bodyPr>
            <a:normAutofit/>
          </a:bodyPr>
          <a:lstStyle>
            <a:lvl1pPr marL="0" indent="0" algn="l">
              <a:buFont typeface="Arial" panose="020B0604020202020204" pitchFamily="34" charset="0"/>
              <a:buNone/>
              <a:defRPr sz="2800">
                <a:solidFill>
                  <a:srgbClr val="ED66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0" name="Image 9">
            <a:extLst>
              <a:ext uri="{FF2B5EF4-FFF2-40B4-BE49-F238E27FC236}">
                <a16:creationId xmlns:a16="http://schemas.microsoft.com/office/drawing/2014/main" id="{780BCF80-E715-219F-290C-EC0ED8CC7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581" y="5708342"/>
            <a:ext cx="2605531" cy="648008"/>
          </a:xfrm>
          <a:prstGeom prst="rect">
            <a:avLst/>
          </a:prstGeom>
        </p:spPr>
      </p:pic>
      <p:pic>
        <p:nvPicPr>
          <p:cNvPr id="12" name="Image 11">
            <a:extLst>
              <a:ext uri="{FF2B5EF4-FFF2-40B4-BE49-F238E27FC236}">
                <a16:creationId xmlns:a16="http://schemas.microsoft.com/office/drawing/2014/main" id="{EE5BA30A-F508-3783-F444-AD9F664F0B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177" y="280949"/>
            <a:ext cx="1736341" cy="2222554"/>
          </a:xfrm>
          <a:prstGeom prst="rect">
            <a:avLst/>
          </a:prstGeom>
        </p:spPr>
      </p:pic>
      <p:sp>
        <p:nvSpPr>
          <p:cNvPr id="14" name="Espace réservé de la date 3">
            <a:extLst>
              <a:ext uri="{FF2B5EF4-FFF2-40B4-BE49-F238E27FC236}">
                <a16:creationId xmlns:a16="http://schemas.microsoft.com/office/drawing/2014/main" id="{8F904F1A-A7D0-8749-5677-82808C26B71F}"/>
              </a:ext>
            </a:extLst>
          </p:cNvPr>
          <p:cNvSpPr>
            <a:spLocks noGrp="1"/>
          </p:cNvSpPr>
          <p:nvPr>
            <p:ph type="dt" sz="half" idx="10"/>
          </p:nvPr>
        </p:nvSpPr>
        <p:spPr>
          <a:xfrm>
            <a:off x="571870" y="6365166"/>
            <a:ext cx="2743200" cy="365125"/>
          </a:xfrm>
        </p:spPr>
        <p:txBody>
          <a:bodyPr/>
          <a:lstStyle>
            <a:lvl1pPr>
              <a:defRPr>
                <a:solidFill>
                  <a:schemeClr val="bg1"/>
                </a:solidFill>
              </a:defRPr>
            </a:lvl1pPr>
          </a:lstStyle>
          <a:p>
            <a:fld id="{625BC316-FF15-425C-B552-16AFEAA757B9}" type="datetime1">
              <a:rPr lang="fr-FR" smtClean="0"/>
              <a:pPr/>
              <a:t>11/03/2026</a:t>
            </a:fld>
            <a:endParaRPr lang="fr-FR" dirty="0"/>
          </a:p>
        </p:txBody>
      </p:sp>
      <p:sp>
        <p:nvSpPr>
          <p:cNvPr id="16" name="Espace réservé du pied de page 4">
            <a:extLst>
              <a:ext uri="{FF2B5EF4-FFF2-40B4-BE49-F238E27FC236}">
                <a16:creationId xmlns:a16="http://schemas.microsoft.com/office/drawing/2014/main" id="{5590964F-A7CA-AFD1-DA10-9D484B41C93F}"/>
              </a:ext>
            </a:extLst>
          </p:cNvPr>
          <p:cNvSpPr>
            <a:spLocks noGrp="1"/>
          </p:cNvSpPr>
          <p:nvPr>
            <p:ph type="ftr" sz="quarter" idx="11"/>
          </p:nvPr>
        </p:nvSpPr>
        <p:spPr>
          <a:xfrm>
            <a:off x="4038600" y="6356350"/>
            <a:ext cx="4114800" cy="365125"/>
          </a:xfrm>
        </p:spPr>
        <p:txBody>
          <a:bodyPr/>
          <a:lstStyle/>
          <a:p>
            <a:endParaRPr lang="fr-FR"/>
          </a:p>
        </p:txBody>
      </p:sp>
      <p:sp>
        <p:nvSpPr>
          <p:cNvPr id="17" name="Espace réservé du numéro de diapositive 5">
            <a:extLst>
              <a:ext uri="{FF2B5EF4-FFF2-40B4-BE49-F238E27FC236}">
                <a16:creationId xmlns:a16="http://schemas.microsoft.com/office/drawing/2014/main" id="{D581A797-34DC-4665-2A7A-358977698391}"/>
              </a:ext>
            </a:extLst>
          </p:cNvPr>
          <p:cNvSpPr>
            <a:spLocks noGrp="1"/>
          </p:cNvSpPr>
          <p:nvPr>
            <p:ph type="sldNum" sz="quarter" idx="12"/>
          </p:nvPr>
        </p:nvSpPr>
        <p:spPr>
          <a:xfrm>
            <a:off x="8610600" y="6356350"/>
            <a:ext cx="2743200" cy="365125"/>
          </a:xfrm>
        </p:spPr>
        <p:txBody>
          <a:bodyPr/>
          <a:lstStyle/>
          <a:p>
            <a:fld id="{6045CB9E-5BD8-4267-AD6C-27E8ADDB06FA}" type="slidenum">
              <a:rPr lang="fr-FR" smtClean="0"/>
              <a:t>‹N°›</a:t>
            </a:fld>
            <a:endParaRPr lang="fr-FR"/>
          </a:p>
        </p:txBody>
      </p:sp>
      <p:sp>
        <p:nvSpPr>
          <p:cNvPr id="11" name="Espace réservé du contenu 2">
            <a:extLst>
              <a:ext uri="{FF2B5EF4-FFF2-40B4-BE49-F238E27FC236}">
                <a16:creationId xmlns:a16="http://schemas.microsoft.com/office/drawing/2014/main" id="{06C28357-165B-B64B-6D16-2E538C5865BB}"/>
              </a:ext>
            </a:extLst>
          </p:cNvPr>
          <p:cNvSpPr>
            <a:spLocks noGrp="1"/>
          </p:cNvSpPr>
          <p:nvPr>
            <p:ph sz="half" idx="13"/>
          </p:nvPr>
        </p:nvSpPr>
        <p:spPr>
          <a:xfrm>
            <a:off x="502236" y="3869377"/>
            <a:ext cx="2743200" cy="4325937"/>
          </a:xfrm>
        </p:spPr>
        <p:txBody>
          <a:bodyPr/>
          <a:lstStyle>
            <a:lvl1pPr marL="0" indent="0">
              <a:buNone/>
              <a:defRPr>
                <a:solidFill>
                  <a:schemeClr val="bg1"/>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421582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68A09F-B4A3-190A-3E67-CBD03D8F831E}"/>
              </a:ext>
            </a:extLst>
          </p:cNvPr>
          <p:cNvSpPr/>
          <p:nvPr userDrawn="1"/>
        </p:nvSpPr>
        <p:spPr>
          <a:xfrm>
            <a:off x="0" y="0"/>
            <a:ext cx="12192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1AA9FC6-FBB4-518A-23A9-8F64BB2F6537}"/>
              </a:ext>
            </a:extLst>
          </p:cNvPr>
          <p:cNvSpPr>
            <a:spLocks noGrp="1"/>
          </p:cNvSpPr>
          <p:nvPr>
            <p:ph type="title" hasCustomPrompt="1"/>
          </p:nvPr>
        </p:nvSpPr>
        <p:spPr>
          <a:xfrm>
            <a:off x="838200" y="2569369"/>
            <a:ext cx="10515600" cy="1719261"/>
          </a:xfrm>
        </p:spPr>
        <p:txBody>
          <a:bodyPr anchor="b"/>
          <a:lstStyle>
            <a:lvl1pPr algn="ctr">
              <a:defRPr sz="6000">
                <a:solidFill>
                  <a:schemeClr val="bg1"/>
                </a:solidFill>
              </a:defRPr>
            </a:lvl1pPr>
          </a:lstStyle>
          <a:p>
            <a:r>
              <a:rPr lang="fr-FR" dirty="0"/>
              <a:t>Modifiez le style </a:t>
            </a:r>
            <a:br>
              <a:rPr lang="fr-FR" dirty="0"/>
            </a:br>
            <a:r>
              <a:rPr lang="fr-FR" dirty="0"/>
              <a:t>du titre</a:t>
            </a:r>
          </a:p>
        </p:txBody>
      </p:sp>
      <p:sp>
        <p:nvSpPr>
          <p:cNvPr id="4" name="Espace réservé de la date 3">
            <a:extLst>
              <a:ext uri="{FF2B5EF4-FFF2-40B4-BE49-F238E27FC236}">
                <a16:creationId xmlns:a16="http://schemas.microsoft.com/office/drawing/2014/main" id="{8AB375D0-24CF-84A3-D522-E869EB33918B}"/>
              </a:ext>
            </a:extLst>
          </p:cNvPr>
          <p:cNvSpPr>
            <a:spLocks noGrp="1"/>
          </p:cNvSpPr>
          <p:nvPr>
            <p:ph type="dt" sz="half" idx="10"/>
          </p:nvPr>
        </p:nvSpPr>
        <p:spPr/>
        <p:txBody>
          <a:bodyPr/>
          <a:lstStyle>
            <a:lvl1pPr>
              <a:defRPr>
                <a:solidFill>
                  <a:schemeClr val="bg1"/>
                </a:solidFill>
              </a:defRPr>
            </a:lvl1pPr>
          </a:lstStyle>
          <a:p>
            <a:fld id="{FA4AC6C9-84DE-41ED-9902-57FEF2122F59}" type="datetime1">
              <a:rPr lang="fr-FR" smtClean="0"/>
              <a:t>11/03/2026</a:t>
            </a:fld>
            <a:endParaRPr lang="fr-FR"/>
          </a:p>
        </p:txBody>
      </p:sp>
      <p:sp>
        <p:nvSpPr>
          <p:cNvPr id="5" name="Espace réservé du pied de page 4">
            <a:extLst>
              <a:ext uri="{FF2B5EF4-FFF2-40B4-BE49-F238E27FC236}">
                <a16:creationId xmlns:a16="http://schemas.microsoft.com/office/drawing/2014/main" id="{C851E25B-C000-B567-AFC7-0071E7ACFC1B}"/>
              </a:ext>
            </a:extLst>
          </p:cNvPr>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4CDDB253-3639-10D5-5CE7-029033B4F388}"/>
              </a:ext>
            </a:extLst>
          </p:cNvPr>
          <p:cNvSpPr>
            <a:spLocks noGrp="1"/>
          </p:cNvSpPr>
          <p:nvPr>
            <p:ph type="sldNum" sz="quarter" idx="12"/>
          </p:nvPr>
        </p:nvSpPr>
        <p:spPr/>
        <p:txBody>
          <a:bodyPr/>
          <a:lstStyle>
            <a:lvl1pPr>
              <a:defRPr>
                <a:solidFill>
                  <a:schemeClr val="bg1"/>
                </a:solidFill>
              </a:defRPr>
            </a:lvl1pPr>
          </a:lstStyle>
          <a:p>
            <a:fld id="{6045CB9E-5BD8-4267-AD6C-27E8ADDB06FA}" type="slidenum">
              <a:rPr lang="fr-FR" smtClean="0"/>
              <a:pPr/>
              <a:t>‹N°›</a:t>
            </a:fld>
            <a:endParaRPr lang="fr-FR"/>
          </a:p>
        </p:txBody>
      </p:sp>
    </p:spTree>
    <p:extLst>
      <p:ext uri="{BB962C8B-B14F-4D97-AF65-F5344CB8AC3E}">
        <p14:creationId xmlns:p14="http://schemas.microsoft.com/office/powerpoint/2010/main" val="39847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60E9D3-1598-822D-31C7-D59D366119F5}"/>
              </a:ext>
            </a:extLst>
          </p:cNvPr>
          <p:cNvSpPr/>
          <p:nvPr userDrawn="1"/>
        </p:nvSpPr>
        <p:spPr>
          <a:xfrm>
            <a:off x="158750" y="157162"/>
            <a:ext cx="11874500" cy="6543675"/>
          </a:xfrm>
          <a:prstGeom prst="rect">
            <a:avLst/>
          </a:prstGeom>
          <a:solidFill>
            <a:schemeClr val="bg1"/>
          </a:solidFill>
          <a:ln>
            <a:solidFill>
              <a:srgbClr val="ED6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1F68A09F-B4A3-190A-3E67-CBD03D8F831E}"/>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 name="Titre 1">
            <a:extLst>
              <a:ext uri="{FF2B5EF4-FFF2-40B4-BE49-F238E27FC236}">
                <a16:creationId xmlns:a16="http://schemas.microsoft.com/office/drawing/2014/main" id="{41AA9FC6-FBB4-518A-23A9-8F64BB2F6537}"/>
              </a:ext>
            </a:extLst>
          </p:cNvPr>
          <p:cNvSpPr>
            <a:spLocks noGrp="1"/>
          </p:cNvSpPr>
          <p:nvPr>
            <p:ph type="title" hasCustomPrompt="1"/>
          </p:nvPr>
        </p:nvSpPr>
        <p:spPr>
          <a:xfrm>
            <a:off x="838200" y="2388395"/>
            <a:ext cx="10515600" cy="1719261"/>
          </a:xfrm>
        </p:spPr>
        <p:txBody>
          <a:bodyPr anchor="b"/>
          <a:lstStyle>
            <a:lvl1pPr algn="ctr">
              <a:defRPr sz="6000">
                <a:solidFill>
                  <a:srgbClr val="ED662D"/>
                </a:solidFill>
              </a:defRPr>
            </a:lvl1pPr>
          </a:lstStyle>
          <a:p>
            <a:r>
              <a:rPr lang="fr-FR" dirty="0"/>
              <a:t>Modifiez le style </a:t>
            </a:r>
            <a:br>
              <a:rPr lang="fr-FR" dirty="0"/>
            </a:br>
            <a:r>
              <a:rPr lang="fr-FR" dirty="0"/>
              <a:t>du titre</a:t>
            </a:r>
          </a:p>
        </p:txBody>
      </p:sp>
      <p:sp>
        <p:nvSpPr>
          <p:cNvPr id="4" name="Espace réservé de la date 3">
            <a:extLst>
              <a:ext uri="{FF2B5EF4-FFF2-40B4-BE49-F238E27FC236}">
                <a16:creationId xmlns:a16="http://schemas.microsoft.com/office/drawing/2014/main" id="{8AB375D0-24CF-84A3-D522-E869EB33918B}"/>
              </a:ext>
            </a:extLst>
          </p:cNvPr>
          <p:cNvSpPr>
            <a:spLocks noGrp="1"/>
          </p:cNvSpPr>
          <p:nvPr>
            <p:ph type="dt" sz="half" idx="10"/>
          </p:nvPr>
        </p:nvSpPr>
        <p:spPr>
          <a:xfrm>
            <a:off x="838200" y="6242050"/>
            <a:ext cx="2743200" cy="365125"/>
          </a:xfrm>
        </p:spPr>
        <p:txBody>
          <a:bodyPr/>
          <a:lstStyle>
            <a:lvl1pPr>
              <a:defRPr>
                <a:solidFill>
                  <a:srgbClr val="555554"/>
                </a:solidFill>
              </a:defRPr>
            </a:lvl1pPr>
          </a:lstStyle>
          <a:p>
            <a:fld id="{F6ABF2F0-D41D-4F3A-BB07-6A073444047C}" type="datetime1">
              <a:rPr lang="fr-FR" smtClean="0"/>
              <a:t>11/03/2026</a:t>
            </a:fld>
            <a:endParaRPr lang="fr-FR" dirty="0"/>
          </a:p>
        </p:txBody>
      </p:sp>
      <p:sp>
        <p:nvSpPr>
          <p:cNvPr id="5" name="Espace réservé du pied de page 4">
            <a:extLst>
              <a:ext uri="{FF2B5EF4-FFF2-40B4-BE49-F238E27FC236}">
                <a16:creationId xmlns:a16="http://schemas.microsoft.com/office/drawing/2014/main" id="{C851E25B-C000-B567-AFC7-0071E7ACFC1B}"/>
              </a:ext>
            </a:extLst>
          </p:cNvPr>
          <p:cNvSpPr>
            <a:spLocks noGrp="1"/>
          </p:cNvSpPr>
          <p:nvPr>
            <p:ph type="ftr" sz="quarter" idx="11"/>
          </p:nvPr>
        </p:nvSpPr>
        <p:spPr>
          <a:xfrm>
            <a:off x="4038600" y="6242050"/>
            <a:ext cx="4114800" cy="365125"/>
          </a:xfrm>
        </p:spPr>
        <p:txBody>
          <a:bodyPr/>
          <a:lstStyle>
            <a:lvl1pPr>
              <a:defRPr>
                <a:solidFill>
                  <a:srgbClr val="555554"/>
                </a:solidFill>
              </a:defRPr>
            </a:lvl1pPr>
          </a:lstStyle>
          <a:p>
            <a:endParaRPr lang="fr-FR" dirty="0"/>
          </a:p>
        </p:txBody>
      </p:sp>
      <p:sp>
        <p:nvSpPr>
          <p:cNvPr id="6" name="Espace réservé du numéro de diapositive 5">
            <a:extLst>
              <a:ext uri="{FF2B5EF4-FFF2-40B4-BE49-F238E27FC236}">
                <a16:creationId xmlns:a16="http://schemas.microsoft.com/office/drawing/2014/main" id="{4CDDB253-3639-10D5-5CE7-029033B4F388}"/>
              </a:ext>
            </a:extLst>
          </p:cNvPr>
          <p:cNvSpPr>
            <a:spLocks noGrp="1"/>
          </p:cNvSpPr>
          <p:nvPr>
            <p:ph type="sldNum" sz="quarter" idx="12"/>
          </p:nvPr>
        </p:nvSpPr>
        <p:spPr>
          <a:xfrm>
            <a:off x="8610600" y="6242050"/>
            <a:ext cx="2743200" cy="365125"/>
          </a:xfrm>
        </p:spPr>
        <p:txBody>
          <a:bodyPr/>
          <a:lstStyle>
            <a:lvl1pPr>
              <a:defRPr>
                <a:solidFill>
                  <a:srgbClr val="555554"/>
                </a:solidFill>
              </a:defRPr>
            </a:lvl1pPr>
          </a:lstStyle>
          <a:p>
            <a:fld id="{6045CB9E-5BD8-4267-AD6C-27E8ADDB06FA}" type="slidenum">
              <a:rPr lang="fr-FR" smtClean="0"/>
              <a:pPr/>
              <a:t>‹N°›</a:t>
            </a:fld>
            <a:endParaRPr lang="fr-FR"/>
          </a:p>
        </p:txBody>
      </p:sp>
    </p:spTree>
    <p:extLst>
      <p:ext uri="{BB962C8B-B14F-4D97-AF65-F5344CB8AC3E}">
        <p14:creationId xmlns:p14="http://schemas.microsoft.com/office/powerpoint/2010/main" val="375760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30BF4-D5EB-B3E9-65A1-EB2F2A912BEB}"/>
              </a:ext>
            </a:extLst>
          </p:cNvPr>
          <p:cNvSpPr>
            <a:spLocks noGrp="1"/>
          </p:cNvSpPr>
          <p:nvPr>
            <p:ph type="title"/>
          </p:nvPr>
        </p:nvSpPr>
        <p:spPr>
          <a:xfrm>
            <a:off x="1985888" y="180453"/>
            <a:ext cx="10058400" cy="1325563"/>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D0E0C00-3CAD-FE36-67BF-D472B6486ECC}"/>
              </a:ext>
            </a:extLst>
          </p:cNvPr>
          <p:cNvSpPr>
            <a:spLocks noGrp="1"/>
          </p:cNvSpPr>
          <p:nvPr>
            <p:ph idx="1"/>
          </p:nvPr>
        </p:nvSpPr>
        <p:spPr>
          <a:xfrm>
            <a:off x="1985888" y="1825625"/>
            <a:ext cx="100584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A57A2F-0F5F-6204-E4F6-8CFE711958E8}"/>
              </a:ext>
            </a:extLst>
          </p:cNvPr>
          <p:cNvSpPr>
            <a:spLocks noGrp="1"/>
          </p:cNvSpPr>
          <p:nvPr>
            <p:ph type="dt" sz="half" idx="10"/>
          </p:nvPr>
        </p:nvSpPr>
        <p:spPr>
          <a:xfrm>
            <a:off x="1985888" y="6356350"/>
            <a:ext cx="2743200" cy="365125"/>
          </a:xfrm>
        </p:spPr>
        <p:txBody>
          <a:bodyPr/>
          <a:lstStyle/>
          <a:p>
            <a:fld id="{AE26AD9A-F13D-4F15-878A-1A49E618944D}" type="datetime1">
              <a:rPr lang="fr-FR" smtClean="0"/>
              <a:t>11/03/2026</a:t>
            </a:fld>
            <a:endParaRPr lang="fr-FR"/>
          </a:p>
        </p:txBody>
      </p:sp>
      <p:sp>
        <p:nvSpPr>
          <p:cNvPr id="5" name="Espace réservé du pied de page 4">
            <a:extLst>
              <a:ext uri="{FF2B5EF4-FFF2-40B4-BE49-F238E27FC236}">
                <a16:creationId xmlns:a16="http://schemas.microsoft.com/office/drawing/2014/main" id="{4E31B08F-E6B4-E571-7D17-CA3DFE5D049B}"/>
              </a:ext>
            </a:extLst>
          </p:cNvPr>
          <p:cNvSpPr>
            <a:spLocks noGrp="1"/>
          </p:cNvSpPr>
          <p:nvPr>
            <p:ph type="ftr" sz="quarter" idx="11"/>
          </p:nvPr>
        </p:nvSpPr>
        <p:spPr>
          <a:xfrm>
            <a:off x="4957688" y="6356350"/>
            <a:ext cx="4114800" cy="365125"/>
          </a:xfrm>
        </p:spPr>
        <p:txBody>
          <a:bodyPr/>
          <a:lstStyle/>
          <a:p>
            <a:endParaRPr lang="fr-FR" dirty="0"/>
          </a:p>
        </p:txBody>
      </p:sp>
      <p:sp>
        <p:nvSpPr>
          <p:cNvPr id="6" name="Espace réservé du numéro de diapositive 5">
            <a:extLst>
              <a:ext uri="{FF2B5EF4-FFF2-40B4-BE49-F238E27FC236}">
                <a16:creationId xmlns:a16="http://schemas.microsoft.com/office/drawing/2014/main" id="{4740037C-FD35-1030-755B-C60195D4863D}"/>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
        <p:nvSpPr>
          <p:cNvPr id="7" name="Rectangle 6">
            <a:extLst>
              <a:ext uri="{FF2B5EF4-FFF2-40B4-BE49-F238E27FC236}">
                <a16:creationId xmlns:a16="http://schemas.microsoft.com/office/drawing/2014/main" id="{70DB7DAD-2E92-4287-6E20-BCFE460B47EF}"/>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2163EB29-E973-FF06-BAE2-5DE00FEC7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Tree>
    <p:extLst>
      <p:ext uri="{BB962C8B-B14F-4D97-AF65-F5344CB8AC3E}">
        <p14:creationId xmlns:p14="http://schemas.microsoft.com/office/powerpoint/2010/main" val="279125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9B90D-8979-F342-95B7-25F668C9DAC9}"/>
              </a:ext>
            </a:extLst>
          </p:cNvPr>
          <p:cNvSpPr>
            <a:spLocks noGrp="1"/>
          </p:cNvSpPr>
          <p:nvPr>
            <p:ph type="title"/>
          </p:nvPr>
        </p:nvSpPr>
        <p:spPr>
          <a:xfrm>
            <a:off x="1985888" y="180453"/>
            <a:ext cx="10058400" cy="1325563"/>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75502ECE-5E18-01E5-1B24-DCAF25B2AEBF}"/>
              </a:ext>
            </a:extLst>
          </p:cNvPr>
          <p:cNvSpPr>
            <a:spLocks noGrp="1"/>
          </p:cNvSpPr>
          <p:nvPr>
            <p:ph sz="half" idx="1"/>
          </p:nvPr>
        </p:nvSpPr>
        <p:spPr>
          <a:xfrm>
            <a:off x="1985888" y="1875359"/>
            <a:ext cx="4821312"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45AA9300-84E2-6491-AA25-46C63FFBDAA9}"/>
              </a:ext>
            </a:extLst>
          </p:cNvPr>
          <p:cNvSpPr>
            <a:spLocks noGrp="1"/>
          </p:cNvSpPr>
          <p:nvPr>
            <p:ph sz="half" idx="2"/>
          </p:nvPr>
        </p:nvSpPr>
        <p:spPr>
          <a:xfrm>
            <a:off x="7222976" y="1875359"/>
            <a:ext cx="4821312"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a:extLst>
              <a:ext uri="{FF2B5EF4-FFF2-40B4-BE49-F238E27FC236}">
                <a16:creationId xmlns:a16="http://schemas.microsoft.com/office/drawing/2014/main" id="{4DB11A65-0940-98FC-3260-D2687DD9AB9E}"/>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9664F63F-5C7E-F29D-F723-ACFD0009E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
        <p:nvSpPr>
          <p:cNvPr id="10" name="Espace réservé de la date 3">
            <a:extLst>
              <a:ext uri="{FF2B5EF4-FFF2-40B4-BE49-F238E27FC236}">
                <a16:creationId xmlns:a16="http://schemas.microsoft.com/office/drawing/2014/main" id="{00024DDF-FFC1-CDC8-B1DC-6D365A31D447}"/>
              </a:ext>
            </a:extLst>
          </p:cNvPr>
          <p:cNvSpPr>
            <a:spLocks noGrp="1"/>
          </p:cNvSpPr>
          <p:nvPr>
            <p:ph type="dt" sz="half" idx="10"/>
          </p:nvPr>
        </p:nvSpPr>
        <p:spPr>
          <a:xfrm>
            <a:off x="1985888" y="6356350"/>
            <a:ext cx="2743200" cy="365125"/>
          </a:xfrm>
        </p:spPr>
        <p:txBody>
          <a:bodyPr/>
          <a:lstStyle/>
          <a:p>
            <a:fld id="{83918C2C-4F5F-43BA-AC5E-4406F5D7D12D}" type="datetime1">
              <a:rPr lang="fr-FR" smtClean="0"/>
              <a:t>11/03/2026</a:t>
            </a:fld>
            <a:endParaRPr lang="fr-FR"/>
          </a:p>
        </p:txBody>
      </p:sp>
      <p:sp>
        <p:nvSpPr>
          <p:cNvPr id="11" name="Espace réservé du pied de page 4">
            <a:extLst>
              <a:ext uri="{FF2B5EF4-FFF2-40B4-BE49-F238E27FC236}">
                <a16:creationId xmlns:a16="http://schemas.microsoft.com/office/drawing/2014/main" id="{F6A443C3-F7A4-7736-EDDB-D91EF07F6372}"/>
              </a:ext>
            </a:extLst>
          </p:cNvPr>
          <p:cNvSpPr>
            <a:spLocks noGrp="1"/>
          </p:cNvSpPr>
          <p:nvPr>
            <p:ph type="ftr" sz="quarter" idx="11"/>
          </p:nvPr>
        </p:nvSpPr>
        <p:spPr>
          <a:xfrm>
            <a:off x="4957688" y="6356350"/>
            <a:ext cx="4114800" cy="365125"/>
          </a:xfrm>
        </p:spPr>
        <p:txBody>
          <a:bodyPr/>
          <a:lstStyle/>
          <a:p>
            <a:endParaRPr lang="fr-FR" dirty="0"/>
          </a:p>
        </p:txBody>
      </p:sp>
      <p:sp>
        <p:nvSpPr>
          <p:cNvPr id="12" name="Espace réservé du numéro de diapositive 5">
            <a:extLst>
              <a:ext uri="{FF2B5EF4-FFF2-40B4-BE49-F238E27FC236}">
                <a16:creationId xmlns:a16="http://schemas.microsoft.com/office/drawing/2014/main" id="{82CB8452-A567-C0B9-081A-989154222C8C}"/>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Tree>
    <p:extLst>
      <p:ext uri="{BB962C8B-B14F-4D97-AF65-F5344CB8AC3E}">
        <p14:creationId xmlns:p14="http://schemas.microsoft.com/office/powerpoint/2010/main" val="21441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AD16D-A51D-311B-B4CF-E00CF305DB6F}"/>
              </a:ext>
            </a:extLst>
          </p:cNvPr>
          <p:cNvSpPr>
            <a:spLocks noGrp="1"/>
          </p:cNvSpPr>
          <p:nvPr>
            <p:ph type="title"/>
          </p:nvPr>
        </p:nvSpPr>
        <p:spPr>
          <a:xfrm>
            <a:off x="1985888" y="365125"/>
            <a:ext cx="10058400" cy="1325563"/>
          </a:xfrm>
        </p:spPr>
        <p:txBody>
          <a:bodyPr/>
          <a:lstStyle/>
          <a:p>
            <a:r>
              <a:rPr lang="fr-FR" dirty="0"/>
              <a:t>Modifiez le style du titre</a:t>
            </a:r>
          </a:p>
        </p:txBody>
      </p:sp>
      <p:sp>
        <p:nvSpPr>
          <p:cNvPr id="6" name="Rectangle 5">
            <a:extLst>
              <a:ext uri="{FF2B5EF4-FFF2-40B4-BE49-F238E27FC236}">
                <a16:creationId xmlns:a16="http://schemas.microsoft.com/office/drawing/2014/main" id="{4B0ABF35-7E03-6B35-0AAF-0C1088C77100}"/>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27501FA4-A1C7-780F-2E71-FE10B2424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
        <p:nvSpPr>
          <p:cNvPr id="8" name="Espace réservé de la date 3">
            <a:extLst>
              <a:ext uri="{FF2B5EF4-FFF2-40B4-BE49-F238E27FC236}">
                <a16:creationId xmlns:a16="http://schemas.microsoft.com/office/drawing/2014/main" id="{BD41AB30-C899-6853-B00D-372D60527D0E}"/>
              </a:ext>
            </a:extLst>
          </p:cNvPr>
          <p:cNvSpPr>
            <a:spLocks noGrp="1"/>
          </p:cNvSpPr>
          <p:nvPr>
            <p:ph type="dt" sz="half" idx="10"/>
          </p:nvPr>
        </p:nvSpPr>
        <p:spPr>
          <a:xfrm>
            <a:off x="1985888" y="6356350"/>
            <a:ext cx="2743200" cy="365125"/>
          </a:xfrm>
        </p:spPr>
        <p:txBody>
          <a:bodyPr/>
          <a:lstStyle/>
          <a:p>
            <a:fld id="{8DCE625A-B6D5-4724-BF43-42D818C82A26}" type="datetime1">
              <a:rPr lang="fr-FR" smtClean="0"/>
              <a:t>11/03/2026</a:t>
            </a:fld>
            <a:endParaRPr lang="fr-FR"/>
          </a:p>
        </p:txBody>
      </p:sp>
      <p:sp>
        <p:nvSpPr>
          <p:cNvPr id="9" name="Espace réservé du pied de page 4">
            <a:extLst>
              <a:ext uri="{FF2B5EF4-FFF2-40B4-BE49-F238E27FC236}">
                <a16:creationId xmlns:a16="http://schemas.microsoft.com/office/drawing/2014/main" id="{DDFBCACA-D6A7-5870-2367-BA5CAAE347C6}"/>
              </a:ext>
            </a:extLst>
          </p:cNvPr>
          <p:cNvSpPr>
            <a:spLocks noGrp="1"/>
          </p:cNvSpPr>
          <p:nvPr>
            <p:ph type="ftr" sz="quarter" idx="11"/>
          </p:nvPr>
        </p:nvSpPr>
        <p:spPr>
          <a:xfrm>
            <a:off x="4957688" y="6356350"/>
            <a:ext cx="4114800" cy="365125"/>
          </a:xfrm>
        </p:spPr>
        <p:txBody>
          <a:bodyPr/>
          <a:lstStyle/>
          <a:p>
            <a:endParaRPr lang="fr-FR" dirty="0"/>
          </a:p>
        </p:txBody>
      </p:sp>
      <p:sp>
        <p:nvSpPr>
          <p:cNvPr id="10" name="Espace réservé du numéro de diapositive 5">
            <a:extLst>
              <a:ext uri="{FF2B5EF4-FFF2-40B4-BE49-F238E27FC236}">
                <a16:creationId xmlns:a16="http://schemas.microsoft.com/office/drawing/2014/main" id="{7A97D71A-69B0-DCFB-D1BD-3F908279309B}"/>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Tree>
    <p:extLst>
      <p:ext uri="{BB962C8B-B14F-4D97-AF65-F5344CB8AC3E}">
        <p14:creationId xmlns:p14="http://schemas.microsoft.com/office/powerpoint/2010/main" val="353323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4EBB32A-A6DB-FA68-A6A1-3E67DDBCF53C}"/>
              </a:ext>
            </a:extLst>
          </p:cNvPr>
          <p:cNvSpPr>
            <a:spLocks noGrp="1"/>
          </p:cNvSpPr>
          <p:nvPr>
            <p:ph type="title"/>
          </p:nvPr>
        </p:nvSpPr>
        <p:spPr>
          <a:xfrm>
            <a:off x="1985888" y="365125"/>
            <a:ext cx="10058400" cy="1325563"/>
          </a:xfrm>
        </p:spPr>
        <p:txBody>
          <a:bodyPr/>
          <a:lstStyle/>
          <a:p>
            <a:r>
              <a:rPr lang="fr-FR" dirty="0"/>
              <a:t>Modifiez le style du titre</a:t>
            </a:r>
          </a:p>
        </p:txBody>
      </p:sp>
      <p:sp>
        <p:nvSpPr>
          <p:cNvPr id="6" name="Rectangle 5">
            <a:extLst>
              <a:ext uri="{FF2B5EF4-FFF2-40B4-BE49-F238E27FC236}">
                <a16:creationId xmlns:a16="http://schemas.microsoft.com/office/drawing/2014/main" id="{06369515-78E0-6C08-E0C2-FEA2E34D6562}"/>
              </a:ext>
            </a:extLst>
          </p:cNvPr>
          <p:cNvSpPr/>
          <p:nvPr userDrawn="1"/>
        </p:nvSpPr>
        <p:spPr>
          <a:xfrm>
            <a:off x="0" y="0"/>
            <a:ext cx="17653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FD0D844A-C557-6F8D-45EC-909EEA854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88" y="180453"/>
            <a:ext cx="1324123" cy="1694906"/>
          </a:xfrm>
          <a:prstGeom prst="rect">
            <a:avLst/>
          </a:prstGeom>
        </p:spPr>
      </p:pic>
      <p:sp>
        <p:nvSpPr>
          <p:cNvPr id="11" name="Espace réservé de la date 3">
            <a:extLst>
              <a:ext uri="{FF2B5EF4-FFF2-40B4-BE49-F238E27FC236}">
                <a16:creationId xmlns:a16="http://schemas.microsoft.com/office/drawing/2014/main" id="{99777E3E-05FB-6BF9-48CC-3380ED4DA5E2}"/>
              </a:ext>
            </a:extLst>
          </p:cNvPr>
          <p:cNvSpPr>
            <a:spLocks noGrp="1"/>
          </p:cNvSpPr>
          <p:nvPr>
            <p:ph type="dt" sz="half" idx="10"/>
          </p:nvPr>
        </p:nvSpPr>
        <p:spPr>
          <a:xfrm>
            <a:off x="1985888" y="6356350"/>
            <a:ext cx="2743200" cy="365125"/>
          </a:xfrm>
        </p:spPr>
        <p:txBody>
          <a:bodyPr/>
          <a:lstStyle/>
          <a:p>
            <a:fld id="{F3FABEC2-7B2E-4B88-8CD0-AAA95353AAD2}" type="datetime1">
              <a:rPr lang="fr-FR" smtClean="0"/>
              <a:t>11/03/2026</a:t>
            </a:fld>
            <a:endParaRPr lang="fr-FR"/>
          </a:p>
        </p:txBody>
      </p:sp>
      <p:sp>
        <p:nvSpPr>
          <p:cNvPr id="12" name="Espace réservé du pied de page 4">
            <a:extLst>
              <a:ext uri="{FF2B5EF4-FFF2-40B4-BE49-F238E27FC236}">
                <a16:creationId xmlns:a16="http://schemas.microsoft.com/office/drawing/2014/main" id="{41B4DB4A-DCDA-38C1-6982-9F2186F3155C}"/>
              </a:ext>
            </a:extLst>
          </p:cNvPr>
          <p:cNvSpPr>
            <a:spLocks noGrp="1"/>
          </p:cNvSpPr>
          <p:nvPr>
            <p:ph type="ftr" sz="quarter" idx="11"/>
          </p:nvPr>
        </p:nvSpPr>
        <p:spPr>
          <a:xfrm>
            <a:off x="4957688" y="6356350"/>
            <a:ext cx="4114800" cy="365125"/>
          </a:xfrm>
        </p:spPr>
        <p:txBody>
          <a:bodyPr/>
          <a:lstStyle/>
          <a:p>
            <a:endParaRPr lang="fr-FR" dirty="0"/>
          </a:p>
        </p:txBody>
      </p:sp>
      <p:sp>
        <p:nvSpPr>
          <p:cNvPr id="13" name="Espace réservé du numéro de diapositive 5">
            <a:extLst>
              <a:ext uri="{FF2B5EF4-FFF2-40B4-BE49-F238E27FC236}">
                <a16:creationId xmlns:a16="http://schemas.microsoft.com/office/drawing/2014/main" id="{E54F9D9D-E843-1040-B33E-48CE96ABDD8A}"/>
              </a:ext>
            </a:extLst>
          </p:cNvPr>
          <p:cNvSpPr>
            <a:spLocks noGrp="1"/>
          </p:cNvSpPr>
          <p:nvPr>
            <p:ph type="sldNum" sz="quarter" idx="12"/>
          </p:nvPr>
        </p:nvSpPr>
        <p:spPr>
          <a:xfrm>
            <a:off x="9301088" y="6356350"/>
            <a:ext cx="2743200" cy="365125"/>
          </a:xfrm>
        </p:spPr>
        <p:txBody>
          <a:bodyPr/>
          <a:lstStyle/>
          <a:p>
            <a:fld id="{6045CB9E-5BD8-4267-AD6C-27E8ADDB06FA}" type="slidenum">
              <a:rPr lang="fr-FR" smtClean="0"/>
              <a:t>‹N°›</a:t>
            </a:fld>
            <a:endParaRPr lang="fr-FR"/>
          </a:p>
        </p:txBody>
      </p:sp>
      <p:sp>
        <p:nvSpPr>
          <p:cNvPr id="15" name="Espace réservé pour une image  14">
            <a:extLst>
              <a:ext uri="{FF2B5EF4-FFF2-40B4-BE49-F238E27FC236}">
                <a16:creationId xmlns:a16="http://schemas.microsoft.com/office/drawing/2014/main" id="{FF2101D6-BD41-1AB5-E142-31D4DA9297D4}"/>
              </a:ext>
            </a:extLst>
          </p:cNvPr>
          <p:cNvSpPr>
            <a:spLocks noGrp="1"/>
          </p:cNvSpPr>
          <p:nvPr>
            <p:ph type="pic" sz="quarter" idx="15"/>
          </p:nvPr>
        </p:nvSpPr>
        <p:spPr>
          <a:xfrm>
            <a:off x="1985888" y="1820863"/>
            <a:ext cx="3233812" cy="4325937"/>
          </a:xfrm>
        </p:spPr>
        <p:txBody>
          <a:bodyPr/>
          <a:lstStyle/>
          <a:p>
            <a:endParaRPr lang="fr-FR"/>
          </a:p>
        </p:txBody>
      </p:sp>
      <p:sp>
        <p:nvSpPr>
          <p:cNvPr id="16" name="Espace réservé pour une image  14">
            <a:extLst>
              <a:ext uri="{FF2B5EF4-FFF2-40B4-BE49-F238E27FC236}">
                <a16:creationId xmlns:a16="http://schemas.microsoft.com/office/drawing/2014/main" id="{39C6343E-E0CB-D0B6-79DC-FB7C2AA6A610}"/>
              </a:ext>
            </a:extLst>
          </p:cNvPr>
          <p:cNvSpPr>
            <a:spLocks noGrp="1"/>
          </p:cNvSpPr>
          <p:nvPr>
            <p:ph type="pic" sz="quarter" idx="16"/>
          </p:nvPr>
        </p:nvSpPr>
        <p:spPr>
          <a:xfrm>
            <a:off x="5398182" y="1820863"/>
            <a:ext cx="3233812" cy="4325937"/>
          </a:xfrm>
        </p:spPr>
        <p:txBody>
          <a:bodyPr/>
          <a:lstStyle/>
          <a:p>
            <a:endParaRPr lang="fr-FR"/>
          </a:p>
        </p:txBody>
      </p:sp>
      <p:sp>
        <p:nvSpPr>
          <p:cNvPr id="17" name="Espace réservé pour une image  14">
            <a:extLst>
              <a:ext uri="{FF2B5EF4-FFF2-40B4-BE49-F238E27FC236}">
                <a16:creationId xmlns:a16="http://schemas.microsoft.com/office/drawing/2014/main" id="{E4296E15-AFEB-37BB-38B2-2B243D450C8C}"/>
              </a:ext>
            </a:extLst>
          </p:cNvPr>
          <p:cNvSpPr>
            <a:spLocks noGrp="1"/>
          </p:cNvSpPr>
          <p:nvPr>
            <p:ph type="pic" sz="quarter" idx="17"/>
          </p:nvPr>
        </p:nvSpPr>
        <p:spPr>
          <a:xfrm>
            <a:off x="8810476" y="1820862"/>
            <a:ext cx="3233812" cy="4325937"/>
          </a:xfrm>
        </p:spPr>
        <p:txBody>
          <a:bodyPr/>
          <a:lstStyle/>
          <a:p>
            <a:endParaRPr lang="fr-FR"/>
          </a:p>
        </p:txBody>
      </p:sp>
    </p:spTree>
    <p:extLst>
      <p:ext uri="{BB962C8B-B14F-4D97-AF65-F5344CB8AC3E}">
        <p14:creationId xmlns:p14="http://schemas.microsoft.com/office/powerpoint/2010/main" val="350946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CB45A-6DB4-2D0C-6925-BF2733EC8D69}"/>
              </a:ext>
            </a:extLst>
          </p:cNvPr>
          <p:cNvSpPr>
            <a:spLocks noGrp="1"/>
          </p:cNvSpPr>
          <p:nvPr>
            <p:ph type="title"/>
          </p:nvPr>
        </p:nvSpPr>
        <p:spPr/>
        <p:txBody>
          <a:bodyPr/>
          <a:lstStyle>
            <a:lvl1pPr>
              <a:defRPr>
                <a:solidFill>
                  <a:srgbClr val="ED662D"/>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D04D986-5ACF-FE42-78D5-BDA35D864B38}"/>
              </a:ext>
            </a:extLst>
          </p:cNvPr>
          <p:cNvSpPr>
            <a:spLocks noGrp="1"/>
          </p:cNvSpPr>
          <p:nvPr>
            <p:ph type="dt" sz="half" idx="10"/>
          </p:nvPr>
        </p:nvSpPr>
        <p:spPr/>
        <p:txBody>
          <a:bodyPr/>
          <a:lstStyle/>
          <a:p>
            <a:fld id="{1B10679F-4416-4DAE-9153-59F94A454D7F}" type="datetime1">
              <a:rPr lang="fr-FR" smtClean="0"/>
              <a:t>11/03/2026</a:t>
            </a:fld>
            <a:endParaRPr lang="fr-FR"/>
          </a:p>
        </p:txBody>
      </p:sp>
      <p:sp>
        <p:nvSpPr>
          <p:cNvPr id="4" name="Espace réservé du pied de page 3">
            <a:extLst>
              <a:ext uri="{FF2B5EF4-FFF2-40B4-BE49-F238E27FC236}">
                <a16:creationId xmlns:a16="http://schemas.microsoft.com/office/drawing/2014/main" id="{61D1BDC0-7995-3AC3-F5C2-6BD7892988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C8730D-8A60-92D1-43E8-71B74CCF94DE}"/>
              </a:ext>
            </a:extLst>
          </p:cNvPr>
          <p:cNvSpPr>
            <a:spLocks noGrp="1"/>
          </p:cNvSpPr>
          <p:nvPr>
            <p:ph type="sldNum" sz="quarter" idx="12"/>
          </p:nvPr>
        </p:nvSpPr>
        <p:spPr/>
        <p:txBody>
          <a:bodyPr/>
          <a:lstStyle/>
          <a:p>
            <a:fld id="{6045CB9E-5BD8-4267-AD6C-27E8ADDB06FA}" type="slidenum">
              <a:rPr lang="fr-FR" smtClean="0"/>
              <a:t>‹N°›</a:t>
            </a:fld>
            <a:endParaRPr lang="fr-FR"/>
          </a:p>
        </p:txBody>
      </p:sp>
      <p:sp>
        <p:nvSpPr>
          <p:cNvPr id="6" name="Espace réservé pour une image  14">
            <a:extLst>
              <a:ext uri="{FF2B5EF4-FFF2-40B4-BE49-F238E27FC236}">
                <a16:creationId xmlns:a16="http://schemas.microsoft.com/office/drawing/2014/main" id="{3737BBD9-A6DA-3C50-A6E7-013B50BDC0E8}"/>
              </a:ext>
            </a:extLst>
          </p:cNvPr>
          <p:cNvSpPr>
            <a:spLocks noGrp="1"/>
          </p:cNvSpPr>
          <p:nvPr>
            <p:ph type="pic" sz="quarter" idx="15"/>
          </p:nvPr>
        </p:nvSpPr>
        <p:spPr>
          <a:xfrm>
            <a:off x="838200" y="1860550"/>
            <a:ext cx="7493000" cy="4325937"/>
          </a:xfrm>
        </p:spPr>
        <p:txBody>
          <a:bodyPr/>
          <a:lstStyle/>
          <a:p>
            <a:endParaRPr lang="fr-FR"/>
          </a:p>
        </p:txBody>
      </p:sp>
      <p:sp>
        <p:nvSpPr>
          <p:cNvPr id="7" name="Espace réservé du contenu 2">
            <a:extLst>
              <a:ext uri="{FF2B5EF4-FFF2-40B4-BE49-F238E27FC236}">
                <a16:creationId xmlns:a16="http://schemas.microsoft.com/office/drawing/2014/main" id="{C3D68CF7-9D37-50CE-D451-999420B854F9}"/>
              </a:ext>
            </a:extLst>
          </p:cNvPr>
          <p:cNvSpPr>
            <a:spLocks noGrp="1"/>
          </p:cNvSpPr>
          <p:nvPr>
            <p:ph sz="half" idx="1"/>
          </p:nvPr>
        </p:nvSpPr>
        <p:spPr>
          <a:xfrm>
            <a:off x="8610600" y="1860550"/>
            <a:ext cx="2743200" cy="43259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8" name="Rectangle 7">
            <a:extLst>
              <a:ext uri="{FF2B5EF4-FFF2-40B4-BE49-F238E27FC236}">
                <a16:creationId xmlns:a16="http://schemas.microsoft.com/office/drawing/2014/main" id="{8D1AEF73-EF96-68F1-0607-095D5B672139}"/>
              </a:ext>
            </a:extLst>
          </p:cNvPr>
          <p:cNvSpPr/>
          <p:nvPr userDrawn="1"/>
        </p:nvSpPr>
        <p:spPr>
          <a:xfrm>
            <a:off x="0" y="0"/>
            <a:ext cx="381000" cy="6858000"/>
          </a:xfrm>
          <a:prstGeom prst="rect">
            <a:avLst/>
          </a:prstGeom>
          <a:solidFill>
            <a:srgbClr val="ED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49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92A78C-DDD2-17B5-45E7-DBA2A261D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66B8CA2-589F-97AD-B347-C71233CB0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54496F0-AD4F-505F-5831-2EF738CF8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3D87C-79AB-45A3-85A9-B1BFFDC6C490}" type="datetime1">
              <a:rPr lang="fr-FR" smtClean="0"/>
              <a:t>11/03/2026</a:t>
            </a:fld>
            <a:endParaRPr lang="fr-FR"/>
          </a:p>
        </p:txBody>
      </p:sp>
      <p:sp>
        <p:nvSpPr>
          <p:cNvPr id="5" name="Espace réservé du pied de page 4">
            <a:extLst>
              <a:ext uri="{FF2B5EF4-FFF2-40B4-BE49-F238E27FC236}">
                <a16:creationId xmlns:a16="http://schemas.microsoft.com/office/drawing/2014/main" id="{473B2F00-E7D9-502D-389F-F3474669E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C094889-6B97-804D-086E-68E75FBAF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5CB9E-5BD8-4267-AD6C-27E8ADDB06FA}" type="slidenum">
              <a:rPr lang="fr-FR" smtClean="0"/>
              <a:t>‹N°›</a:t>
            </a:fld>
            <a:endParaRPr lang="fr-FR"/>
          </a:p>
        </p:txBody>
      </p:sp>
    </p:spTree>
    <p:extLst>
      <p:ext uri="{BB962C8B-B14F-4D97-AF65-F5344CB8AC3E}">
        <p14:creationId xmlns:p14="http://schemas.microsoft.com/office/powerpoint/2010/main" val="40633613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0" r:id="rId5"/>
    <p:sldLayoutId id="2147483652" r:id="rId6"/>
    <p:sldLayoutId id="2147483654" r:id="rId7"/>
    <p:sldLayoutId id="2147483655" r:id="rId8"/>
    <p:sldLayoutId id="2147483662" r:id="rId9"/>
    <p:sldLayoutId id="2147483663" r:id="rId10"/>
    <p:sldLayoutId id="2147483664" r:id="rId11"/>
    <p:sldLayoutId id="2147483653" r:id="rId12"/>
    <p:sldLayoutId id="2147483665" r:id="rId13"/>
  </p:sldLayoutIdLst>
  <p:hf hdr="0" ftr="0" dt="0"/>
  <p:txStyles>
    <p:titleStyle>
      <a:lvl1pPr algn="l" defTabSz="914400" rtl="0" eaLnBrk="1" latinLnBrk="0" hangingPunct="1">
        <a:lnSpc>
          <a:spcPct val="90000"/>
        </a:lnSpc>
        <a:spcBef>
          <a:spcPct val="0"/>
        </a:spcBef>
        <a:buNone/>
        <a:defRPr sz="4400" kern="1200">
          <a:solidFill>
            <a:srgbClr val="555554"/>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555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55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55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55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55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s://arc.cfdt.f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arc.cfdt.fr/portail/arc/les-fiches-par-themes/qualite-de-vie-au-travail-qvt-organisations-du-travail-srv2_117255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ouvel-horizon-cfdt.fr/"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hyperlink" Target="https://uffa.cfdt.fr/portail/uffa/vos-droits-et-obligations/droits-et-obligations-statutaires/le-droit-a-participation/la-negociation-d-accords-collectifs-dans-la-fonction-publique-srv2_1191289"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00D18-5C90-8502-82AA-DEA8B6E0A31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8BBD46D-B295-0857-1ED9-4C6C2ED8329A}"/>
              </a:ext>
            </a:extLst>
          </p:cNvPr>
          <p:cNvSpPr>
            <a:spLocks noGrp="1"/>
          </p:cNvSpPr>
          <p:nvPr>
            <p:ph type="sldNum" sz="quarter" idx="12"/>
          </p:nvPr>
        </p:nvSpPr>
        <p:spPr/>
        <p:txBody>
          <a:bodyPr/>
          <a:lstStyle/>
          <a:p>
            <a:fld id="{6045CB9E-5BD8-4267-AD6C-27E8ADDB06FA}" type="slidenum">
              <a:rPr lang="fr-FR" smtClean="0"/>
              <a:t>1</a:t>
            </a:fld>
            <a:endParaRPr lang="fr-FR"/>
          </a:p>
        </p:txBody>
      </p:sp>
      <p:pic>
        <p:nvPicPr>
          <p:cNvPr id="5" name="Image 4" descr="Une image contenant texte, affiche, capture d’écran, dessin humoristique&#10;&#10;Le contenu généré par l’IA peut être incorrect.">
            <a:extLst>
              <a:ext uri="{FF2B5EF4-FFF2-40B4-BE49-F238E27FC236}">
                <a16:creationId xmlns:a16="http://schemas.microsoft.com/office/drawing/2014/main" id="{2BDF1348-1B0F-36AD-AE62-7898331CA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561" y="229869"/>
            <a:ext cx="4554408" cy="6398262"/>
          </a:xfrm>
          <a:prstGeom prst="rect">
            <a:avLst/>
          </a:prstGeom>
        </p:spPr>
      </p:pic>
    </p:spTree>
    <p:extLst>
      <p:ext uri="{BB962C8B-B14F-4D97-AF65-F5344CB8AC3E}">
        <p14:creationId xmlns:p14="http://schemas.microsoft.com/office/powerpoint/2010/main" val="701746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FBA96554-EB47-B786-EB2C-A90A175E0E4A}"/>
              </a:ext>
            </a:extLst>
          </p:cNvPr>
          <p:cNvSpPr txBox="1"/>
          <p:nvPr/>
        </p:nvSpPr>
        <p:spPr bwMode="auto">
          <a:xfrm>
            <a:off x="4524375" y="2397919"/>
            <a:ext cx="3600450" cy="2062162"/>
          </a:xfrm>
          <a:prstGeom prst="rect">
            <a:avLst/>
          </a:prstGeom>
          <a:noFill/>
          <a:ln>
            <a:noFill/>
          </a:ln>
        </p:spPr>
        <p:txBody>
          <a:bodyPr>
            <a:spAutoFit/>
          </a:bodyPr>
          <a:lstStyle/>
          <a:p>
            <a:pPr algn="ctr">
              <a:defRPr/>
            </a:pPr>
            <a:r>
              <a:rPr lang="fr-FR" sz="3200" b="1" spc="-150" dirty="0">
                <a:latin typeface="Calibri" panose="020F0502020204030204" pitchFamily="34" charset="0"/>
                <a:ea typeface="ＭＳ Ｐゴシック" charset="-128"/>
                <a:cs typeface="Calibri" panose="020F0502020204030204" pitchFamily="34" charset="0"/>
              </a:rPr>
              <a:t>Pour vous, </a:t>
            </a:r>
            <a:br>
              <a:rPr lang="fr-FR" sz="3200" b="1" spc="-150" dirty="0">
                <a:latin typeface="Calibri" panose="020F0502020204030204" pitchFamily="34" charset="0"/>
                <a:ea typeface="ＭＳ Ｐゴシック" charset="-128"/>
                <a:cs typeface="Calibri" panose="020F0502020204030204" pitchFamily="34" charset="0"/>
              </a:rPr>
            </a:br>
            <a:r>
              <a:rPr lang="fr-FR" sz="3200" b="1" spc="-150" dirty="0">
                <a:latin typeface="Calibri" panose="020F0502020204030204" pitchFamily="34" charset="0"/>
                <a:ea typeface="ＭＳ Ｐゴシック" charset="-128"/>
                <a:cs typeface="Calibri" panose="020F0502020204030204" pitchFamily="34" charset="0"/>
              </a:rPr>
              <a:t>les conditions d’une bonne qualité de vie au travail  sont</a:t>
            </a:r>
          </a:p>
        </p:txBody>
      </p:sp>
      <p:sp>
        <p:nvSpPr>
          <p:cNvPr id="23" name="Légende encadrée 1 11">
            <a:extLst>
              <a:ext uri="{FF2B5EF4-FFF2-40B4-BE49-F238E27FC236}">
                <a16:creationId xmlns:a16="http://schemas.microsoft.com/office/drawing/2014/main" id="{4708A9A2-9D1A-DDE7-2835-22F9C329860E}"/>
              </a:ext>
            </a:extLst>
          </p:cNvPr>
          <p:cNvSpPr/>
          <p:nvPr/>
        </p:nvSpPr>
        <p:spPr bwMode="auto">
          <a:xfrm>
            <a:off x="864907" y="1339171"/>
            <a:ext cx="2978150" cy="1152000"/>
          </a:xfrm>
          <a:prstGeom prst="borderCallout1">
            <a:avLst>
              <a:gd name="adj1" fmla="val 50912"/>
              <a:gd name="adj2" fmla="val 100995"/>
              <a:gd name="adj3" fmla="val 100152"/>
              <a:gd name="adj4" fmla="val 133862"/>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contenu du travail</a:t>
            </a:r>
          </a:p>
        </p:txBody>
      </p:sp>
      <p:sp>
        <p:nvSpPr>
          <p:cNvPr id="25" name="Légende encadrée 1 12">
            <a:extLst>
              <a:ext uri="{FF2B5EF4-FFF2-40B4-BE49-F238E27FC236}">
                <a16:creationId xmlns:a16="http://schemas.microsoft.com/office/drawing/2014/main" id="{073EF8D2-AA49-F9CB-68E2-D20D2B857295}"/>
              </a:ext>
            </a:extLst>
          </p:cNvPr>
          <p:cNvSpPr/>
          <p:nvPr/>
        </p:nvSpPr>
        <p:spPr bwMode="auto">
          <a:xfrm>
            <a:off x="4777448" y="187171"/>
            <a:ext cx="2969418" cy="1152000"/>
          </a:xfrm>
          <a:prstGeom prst="borderCallout1">
            <a:avLst>
              <a:gd name="adj1" fmla="val 101218"/>
              <a:gd name="adj2" fmla="val 51515"/>
              <a:gd name="adj3" fmla="val 197443"/>
              <a:gd name="adj4" fmla="val 51015"/>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L’environnement physique du travail</a:t>
            </a:r>
          </a:p>
        </p:txBody>
      </p:sp>
      <p:sp>
        <p:nvSpPr>
          <p:cNvPr id="27" name="Légende encadrée 1 13">
            <a:extLst>
              <a:ext uri="{FF2B5EF4-FFF2-40B4-BE49-F238E27FC236}">
                <a16:creationId xmlns:a16="http://schemas.microsoft.com/office/drawing/2014/main" id="{E4D7ABF4-B81F-AD02-5D96-84B181BB3FC9}"/>
              </a:ext>
            </a:extLst>
          </p:cNvPr>
          <p:cNvSpPr/>
          <p:nvPr/>
        </p:nvSpPr>
        <p:spPr bwMode="auto">
          <a:xfrm>
            <a:off x="8469837" y="1339171"/>
            <a:ext cx="3498043" cy="1152000"/>
          </a:xfrm>
          <a:prstGeom prst="borderCallout1">
            <a:avLst>
              <a:gd name="adj1" fmla="val 51551"/>
              <a:gd name="adj2" fmla="val -833"/>
              <a:gd name="adj3" fmla="val 102509"/>
              <a:gd name="adj4" fmla="val -25251"/>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L’organisation du travail</a:t>
            </a:r>
          </a:p>
        </p:txBody>
      </p:sp>
      <p:sp>
        <p:nvSpPr>
          <p:cNvPr id="29" name="Légende encadrée 1 16">
            <a:extLst>
              <a:ext uri="{FF2B5EF4-FFF2-40B4-BE49-F238E27FC236}">
                <a16:creationId xmlns:a16="http://schemas.microsoft.com/office/drawing/2014/main" id="{4CE6D090-13D6-DD25-FB8E-BDFEA9801A31}"/>
              </a:ext>
            </a:extLst>
          </p:cNvPr>
          <p:cNvSpPr/>
          <p:nvPr/>
        </p:nvSpPr>
        <p:spPr bwMode="auto">
          <a:xfrm>
            <a:off x="8469838" y="4460081"/>
            <a:ext cx="3498044" cy="1214552"/>
          </a:xfrm>
          <a:prstGeom prst="borderCallout1">
            <a:avLst>
              <a:gd name="adj1" fmla="val 54517"/>
              <a:gd name="adj2" fmla="val -157"/>
              <a:gd name="adj3" fmla="val 3738"/>
              <a:gd name="adj4" fmla="val -30086"/>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conciliation de la vie personnelle et professionnelle</a:t>
            </a:r>
          </a:p>
        </p:txBody>
      </p:sp>
      <p:sp>
        <p:nvSpPr>
          <p:cNvPr id="31" name="Légende encadrée 1 18">
            <a:extLst>
              <a:ext uri="{FF2B5EF4-FFF2-40B4-BE49-F238E27FC236}">
                <a16:creationId xmlns:a16="http://schemas.microsoft.com/office/drawing/2014/main" id="{9E94DA2E-5AED-DD40-AFCA-6C859BC3E7B9}"/>
              </a:ext>
            </a:extLst>
          </p:cNvPr>
          <p:cNvSpPr/>
          <p:nvPr/>
        </p:nvSpPr>
        <p:spPr bwMode="auto">
          <a:xfrm>
            <a:off x="4882617" y="5452771"/>
            <a:ext cx="2810939" cy="1152000"/>
          </a:xfrm>
          <a:prstGeom prst="borderCallout1">
            <a:avLst>
              <a:gd name="adj1" fmla="val -1867"/>
              <a:gd name="adj2" fmla="val 49159"/>
              <a:gd name="adj3" fmla="val -41930"/>
              <a:gd name="adj4" fmla="val 48834"/>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Relations sociales et professionnelles</a:t>
            </a:r>
          </a:p>
        </p:txBody>
      </p:sp>
      <p:sp>
        <p:nvSpPr>
          <p:cNvPr id="32" name="Rectangle à coins arrondis 24">
            <a:extLst>
              <a:ext uri="{FF2B5EF4-FFF2-40B4-BE49-F238E27FC236}">
                <a16:creationId xmlns:a16="http://schemas.microsoft.com/office/drawing/2014/main" id="{EDCC3CEB-AAD6-8F5E-7442-6C0F109F2032}"/>
              </a:ext>
            </a:extLst>
          </p:cNvPr>
          <p:cNvSpPr/>
          <p:nvPr/>
        </p:nvSpPr>
        <p:spPr bwMode="auto">
          <a:xfrm>
            <a:off x="4882617" y="5098370"/>
            <a:ext cx="2810939" cy="1152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b="1" dirty="0">
              <a:solidFill>
                <a:schemeClr val="tx1"/>
              </a:solidFill>
              <a:latin typeface="Calibri" panose="020F0502020204030204" pitchFamily="34" charset="0"/>
              <a:cs typeface="Calibri" panose="020F0502020204030204" pitchFamily="34" charset="0"/>
            </a:endParaRPr>
          </a:p>
        </p:txBody>
      </p:sp>
      <p:sp>
        <p:nvSpPr>
          <p:cNvPr id="34" name="Légende encadrée 1 17">
            <a:extLst>
              <a:ext uri="{FF2B5EF4-FFF2-40B4-BE49-F238E27FC236}">
                <a16:creationId xmlns:a16="http://schemas.microsoft.com/office/drawing/2014/main" id="{2FD1881B-B79A-7C1B-BF70-D3DF8B5DA2E5}"/>
              </a:ext>
            </a:extLst>
          </p:cNvPr>
          <p:cNvSpPr/>
          <p:nvPr/>
        </p:nvSpPr>
        <p:spPr bwMode="auto">
          <a:xfrm>
            <a:off x="784137" y="4460081"/>
            <a:ext cx="2978150" cy="1439862"/>
          </a:xfrm>
          <a:prstGeom prst="borderCallout1">
            <a:avLst>
              <a:gd name="adj1" fmla="val 51753"/>
              <a:gd name="adj2" fmla="val 99791"/>
              <a:gd name="adj3" fmla="val 2110"/>
              <a:gd name="adj4" fmla="val 131178"/>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Réalisation et développement professionnel</a:t>
            </a:r>
          </a:p>
        </p:txBody>
      </p:sp>
      <p:sp>
        <p:nvSpPr>
          <p:cNvPr id="2" name="Espace réservé du numéro de diapositive 1">
            <a:extLst>
              <a:ext uri="{FF2B5EF4-FFF2-40B4-BE49-F238E27FC236}">
                <a16:creationId xmlns:a16="http://schemas.microsoft.com/office/drawing/2014/main" id="{F9F4AECC-26D6-C179-660E-07277388BE7F}"/>
              </a:ext>
            </a:extLst>
          </p:cNvPr>
          <p:cNvSpPr>
            <a:spLocks noGrp="1"/>
          </p:cNvSpPr>
          <p:nvPr>
            <p:ph type="sldNum" sz="quarter" idx="12"/>
          </p:nvPr>
        </p:nvSpPr>
        <p:spPr/>
        <p:txBody>
          <a:bodyPr/>
          <a:lstStyle/>
          <a:p>
            <a:fld id="{6045CB9E-5BD8-4267-AD6C-27E8ADDB06FA}" type="slidenum">
              <a:rPr lang="fr-FR" smtClean="0"/>
              <a:t>10</a:t>
            </a:fld>
            <a:endParaRPr lang="fr-FR"/>
          </a:p>
        </p:txBody>
      </p:sp>
    </p:spTree>
    <p:extLst>
      <p:ext uri="{BB962C8B-B14F-4D97-AF65-F5344CB8AC3E}">
        <p14:creationId xmlns:p14="http://schemas.microsoft.com/office/powerpoint/2010/main" val="156989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CB582F4-B6F0-C16D-EFAF-D5FE6E6044BF}"/>
              </a:ext>
            </a:extLst>
          </p:cNvPr>
          <p:cNvSpPr>
            <a:spLocks noGrp="1"/>
          </p:cNvSpPr>
          <p:nvPr>
            <p:ph type="sldNum" sz="quarter" idx="12"/>
          </p:nvPr>
        </p:nvSpPr>
        <p:spPr/>
        <p:txBody>
          <a:bodyPr/>
          <a:lstStyle/>
          <a:p>
            <a:fld id="{6045CB9E-5BD8-4267-AD6C-27E8ADDB06FA}" type="slidenum">
              <a:rPr lang="fr-FR" smtClean="0"/>
              <a:t>11</a:t>
            </a:fld>
            <a:endParaRPr lang="fr-FR"/>
          </a:p>
        </p:txBody>
      </p:sp>
      <p:pic>
        <p:nvPicPr>
          <p:cNvPr id="5" name="Image 4">
            <a:extLst>
              <a:ext uri="{FF2B5EF4-FFF2-40B4-BE49-F238E27FC236}">
                <a16:creationId xmlns:a16="http://schemas.microsoft.com/office/drawing/2014/main" id="{65E9073D-18B3-8463-56C2-B3EE6704FE9A}"/>
              </a:ext>
            </a:extLst>
          </p:cNvPr>
          <p:cNvPicPr>
            <a:picLocks noChangeAspect="1"/>
          </p:cNvPicPr>
          <p:nvPr/>
        </p:nvPicPr>
        <p:blipFill>
          <a:blip r:embed="rId2"/>
          <a:stretch>
            <a:fillRect/>
          </a:stretch>
        </p:blipFill>
        <p:spPr>
          <a:xfrm>
            <a:off x="2578978" y="0"/>
            <a:ext cx="7034043" cy="6858000"/>
          </a:xfrm>
          <a:prstGeom prst="rect">
            <a:avLst/>
          </a:prstGeom>
        </p:spPr>
      </p:pic>
    </p:spTree>
    <p:extLst>
      <p:ext uri="{BB962C8B-B14F-4D97-AF65-F5344CB8AC3E}">
        <p14:creationId xmlns:p14="http://schemas.microsoft.com/office/powerpoint/2010/main" val="154469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672620-22B8-36A9-4CFC-18CF338FA91A}"/>
              </a:ext>
            </a:extLst>
          </p:cNvPr>
          <p:cNvSpPr>
            <a:spLocks noGrp="1"/>
          </p:cNvSpPr>
          <p:nvPr>
            <p:ph type="title"/>
          </p:nvPr>
        </p:nvSpPr>
        <p:spPr/>
        <p:txBody>
          <a:bodyPr/>
          <a:lstStyle/>
          <a:p>
            <a:r>
              <a:rPr lang="fr-FR" dirty="0"/>
              <a:t>GT QVCT ressources </a:t>
            </a:r>
          </a:p>
        </p:txBody>
      </p:sp>
      <p:pic>
        <p:nvPicPr>
          <p:cNvPr id="7" name="Espace réservé du contenu 6">
            <a:extLst>
              <a:ext uri="{FF2B5EF4-FFF2-40B4-BE49-F238E27FC236}">
                <a16:creationId xmlns:a16="http://schemas.microsoft.com/office/drawing/2014/main" id="{AEDFE050-5E9C-CB1A-D146-FCD0E9A999D7}"/>
              </a:ext>
            </a:extLst>
          </p:cNvPr>
          <p:cNvPicPr>
            <a:picLocks noGrp="1" noChangeAspect="1"/>
          </p:cNvPicPr>
          <p:nvPr>
            <p:ph sz="half" idx="1"/>
          </p:nvPr>
        </p:nvPicPr>
        <p:blipFill>
          <a:blip r:embed="rId3"/>
          <a:stretch>
            <a:fillRect/>
          </a:stretch>
        </p:blipFill>
        <p:spPr>
          <a:xfrm>
            <a:off x="1985963" y="2603550"/>
            <a:ext cx="4821237" cy="2893913"/>
          </a:xfrm>
        </p:spPr>
      </p:pic>
      <p:pic>
        <p:nvPicPr>
          <p:cNvPr id="9" name="Espace réservé du contenu 8">
            <a:extLst>
              <a:ext uri="{FF2B5EF4-FFF2-40B4-BE49-F238E27FC236}">
                <a16:creationId xmlns:a16="http://schemas.microsoft.com/office/drawing/2014/main" id="{239E751A-3FB1-9B82-1524-3F9EE5DE530A}"/>
              </a:ext>
            </a:extLst>
          </p:cNvPr>
          <p:cNvPicPr>
            <a:picLocks noGrp="1" noChangeAspect="1"/>
          </p:cNvPicPr>
          <p:nvPr>
            <p:ph sz="half" idx="2"/>
          </p:nvPr>
        </p:nvPicPr>
        <p:blipFill>
          <a:blip r:embed="rId4"/>
          <a:stretch>
            <a:fillRect/>
          </a:stretch>
        </p:blipFill>
        <p:spPr>
          <a:xfrm>
            <a:off x="8147037" y="1874838"/>
            <a:ext cx="2973413" cy="4351337"/>
          </a:xfrm>
        </p:spPr>
      </p:pic>
      <p:sp>
        <p:nvSpPr>
          <p:cNvPr id="5" name="Espace réservé du numéro de diapositive 4">
            <a:extLst>
              <a:ext uri="{FF2B5EF4-FFF2-40B4-BE49-F238E27FC236}">
                <a16:creationId xmlns:a16="http://schemas.microsoft.com/office/drawing/2014/main" id="{E48C06D7-C024-9E41-C4D8-8384B274D893}"/>
              </a:ext>
            </a:extLst>
          </p:cNvPr>
          <p:cNvSpPr>
            <a:spLocks noGrp="1"/>
          </p:cNvSpPr>
          <p:nvPr>
            <p:ph type="sldNum" sz="quarter" idx="12"/>
          </p:nvPr>
        </p:nvSpPr>
        <p:spPr/>
        <p:txBody>
          <a:bodyPr/>
          <a:lstStyle/>
          <a:p>
            <a:fld id="{6045CB9E-5BD8-4267-AD6C-27E8ADDB06FA}" type="slidenum">
              <a:rPr lang="fr-FR" smtClean="0"/>
              <a:t>12</a:t>
            </a:fld>
            <a:endParaRPr lang="fr-FR"/>
          </a:p>
        </p:txBody>
      </p:sp>
    </p:spTree>
    <p:extLst>
      <p:ext uri="{BB962C8B-B14F-4D97-AF65-F5344CB8AC3E}">
        <p14:creationId xmlns:p14="http://schemas.microsoft.com/office/powerpoint/2010/main" val="63197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9E25B-4E0C-6676-D634-01071497E2E2}"/>
              </a:ext>
            </a:extLst>
          </p:cNvPr>
          <p:cNvSpPr>
            <a:spLocks noGrp="1"/>
          </p:cNvSpPr>
          <p:nvPr>
            <p:ph type="title"/>
          </p:nvPr>
        </p:nvSpPr>
        <p:spPr/>
        <p:txBody>
          <a:bodyPr/>
          <a:lstStyle/>
          <a:p>
            <a:r>
              <a:rPr lang="fr-FR" dirty="0"/>
              <a:t>Ressources </a:t>
            </a:r>
          </a:p>
        </p:txBody>
      </p:sp>
      <p:sp>
        <p:nvSpPr>
          <p:cNvPr id="3" name="Espace réservé du numéro de diapositive 2">
            <a:extLst>
              <a:ext uri="{FF2B5EF4-FFF2-40B4-BE49-F238E27FC236}">
                <a16:creationId xmlns:a16="http://schemas.microsoft.com/office/drawing/2014/main" id="{0779661C-2C5E-017E-12F6-5BA9C52C7F2C}"/>
              </a:ext>
            </a:extLst>
          </p:cNvPr>
          <p:cNvSpPr>
            <a:spLocks noGrp="1"/>
          </p:cNvSpPr>
          <p:nvPr>
            <p:ph type="sldNum" sz="quarter" idx="12"/>
          </p:nvPr>
        </p:nvSpPr>
        <p:spPr/>
        <p:txBody>
          <a:bodyPr/>
          <a:lstStyle/>
          <a:p>
            <a:fld id="{6045CB9E-5BD8-4267-AD6C-27E8ADDB06FA}" type="slidenum">
              <a:rPr lang="fr-FR" smtClean="0"/>
              <a:t>13</a:t>
            </a:fld>
            <a:endParaRPr lang="fr-FR"/>
          </a:p>
        </p:txBody>
      </p:sp>
      <p:sp>
        <p:nvSpPr>
          <p:cNvPr id="4" name="ZoneTexte 3">
            <a:extLst>
              <a:ext uri="{FF2B5EF4-FFF2-40B4-BE49-F238E27FC236}">
                <a16:creationId xmlns:a16="http://schemas.microsoft.com/office/drawing/2014/main" id="{B2512B49-B555-A901-A0D6-37563EC3F4F7}"/>
              </a:ext>
            </a:extLst>
          </p:cNvPr>
          <p:cNvSpPr txBox="1"/>
          <p:nvPr/>
        </p:nvSpPr>
        <p:spPr>
          <a:xfrm>
            <a:off x="2709746" y="2453268"/>
            <a:ext cx="8028878" cy="923330"/>
          </a:xfrm>
          <a:prstGeom prst="rect">
            <a:avLst/>
          </a:prstGeom>
          <a:noFill/>
        </p:spPr>
        <p:txBody>
          <a:bodyPr wrap="square" rtlCol="0">
            <a:spAutoFit/>
          </a:bodyPr>
          <a:lstStyle/>
          <a:p>
            <a:r>
              <a:rPr lang="fr-FR" dirty="0">
                <a:hlinkClick r:id="rId3"/>
              </a:rPr>
              <a:t>https://arc.cfdt.fr/</a:t>
            </a:r>
            <a:r>
              <a:rPr lang="fr-FR" dirty="0"/>
              <a:t>  avec mon NPA (numéro d’</a:t>
            </a:r>
            <a:r>
              <a:rPr lang="fr-FR" dirty="0" err="1"/>
              <a:t>adhérent·e</a:t>
            </a:r>
            <a:r>
              <a:rPr lang="fr-FR" dirty="0"/>
              <a:t>)</a:t>
            </a:r>
          </a:p>
          <a:p>
            <a:endParaRPr lang="fr-FR" dirty="0"/>
          </a:p>
          <a:p>
            <a:endParaRPr lang="fr-FR" dirty="0"/>
          </a:p>
        </p:txBody>
      </p:sp>
      <p:pic>
        <p:nvPicPr>
          <p:cNvPr id="6" name="Image 5">
            <a:hlinkClick r:id="rId4"/>
            <a:extLst>
              <a:ext uri="{FF2B5EF4-FFF2-40B4-BE49-F238E27FC236}">
                <a16:creationId xmlns:a16="http://schemas.microsoft.com/office/drawing/2014/main" id="{23DB8337-5FB9-146F-D3A8-91CCE80BE605}"/>
              </a:ext>
            </a:extLst>
          </p:cNvPr>
          <p:cNvPicPr>
            <a:picLocks noChangeAspect="1"/>
          </p:cNvPicPr>
          <p:nvPr/>
        </p:nvPicPr>
        <p:blipFill>
          <a:blip r:embed="rId5"/>
          <a:stretch>
            <a:fillRect/>
          </a:stretch>
        </p:blipFill>
        <p:spPr>
          <a:xfrm>
            <a:off x="7312053" y="261605"/>
            <a:ext cx="3284505" cy="2065199"/>
          </a:xfrm>
          <a:prstGeom prst="rect">
            <a:avLst/>
          </a:prstGeom>
        </p:spPr>
      </p:pic>
      <p:pic>
        <p:nvPicPr>
          <p:cNvPr id="8" name="Image 7">
            <a:hlinkClick r:id="rId4"/>
            <a:extLst>
              <a:ext uri="{FF2B5EF4-FFF2-40B4-BE49-F238E27FC236}">
                <a16:creationId xmlns:a16="http://schemas.microsoft.com/office/drawing/2014/main" id="{F8693161-B7F9-ECAB-BA01-63FECD2C34E8}"/>
              </a:ext>
            </a:extLst>
          </p:cNvPr>
          <p:cNvPicPr>
            <a:picLocks noChangeAspect="1"/>
          </p:cNvPicPr>
          <p:nvPr/>
        </p:nvPicPr>
        <p:blipFill>
          <a:blip r:embed="rId6"/>
          <a:stretch>
            <a:fillRect/>
          </a:stretch>
        </p:blipFill>
        <p:spPr>
          <a:xfrm>
            <a:off x="5541916" y="3230604"/>
            <a:ext cx="5735151" cy="3308308"/>
          </a:xfrm>
          <a:prstGeom prst="rect">
            <a:avLst/>
          </a:prstGeom>
        </p:spPr>
      </p:pic>
    </p:spTree>
    <p:extLst>
      <p:ext uri="{BB962C8B-B14F-4D97-AF65-F5344CB8AC3E}">
        <p14:creationId xmlns:p14="http://schemas.microsoft.com/office/powerpoint/2010/main" val="27123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0EB74B2-C35D-B075-4939-ED8537206122}"/>
              </a:ext>
            </a:extLst>
          </p:cNvPr>
          <p:cNvSpPr>
            <a:spLocks noGrp="1"/>
          </p:cNvSpPr>
          <p:nvPr>
            <p:ph type="sldNum" sz="quarter" idx="12"/>
          </p:nvPr>
        </p:nvSpPr>
        <p:spPr/>
        <p:txBody>
          <a:bodyPr/>
          <a:lstStyle/>
          <a:p>
            <a:fld id="{6045CB9E-5BD8-4267-AD6C-27E8ADDB06FA}" type="slidenum">
              <a:rPr lang="fr-FR" smtClean="0"/>
              <a:t>14</a:t>
            </a:fld>
            <a:endParaRPr lang="fr-FR"/>
          </a:p>
        </p:txBody>
      </p:sp>
      <p:pic>
        <p:nvPicPr>
          <p:cNvPr id="5" name="Image 4">
            <a:extLst>
              <a:ext uri="{FF2B5EF4-FFF2-40B4-BE49-F238E27FC236}">
                <a16:creationId xmlns:a16="http://schemas.microsoft.com/office/drawing/2014/main" id="{6B702433-8AC8-46E6-AE80-2AF9154C1543}"/>
              </a:ext>
            </a:extLst>
          </p:cNvPr>
          <p:cNvPicPr>
            <a:picLocks noChangeAspect="1"/>
          </p:cNvPicPr>
          <p:nvPr/>
        </p:nvPicPr>
        <p:blipFill>
          <a:blip r:embed="rId2"/>
          <a:stretch>
            <a:fillRect/>
          </a:stretch>
        </p:blipFill>
        <p:spPr>
          <a:xfrm>
            <a:off x="3682667" y="0"/>
            <a:ext cx="4826666" cy="6858000"/>
          </a:xfrm>
          <a:prstGeom prst="rect">
            <a:avLst/>
          </a:prstGeom>
        </p:spPr>
      </p:pic>
      <p:sp>
        <p:nvSpPr>
          <p:cNvPr id="4" name="ZoneTexte 3">
            <a:extLst>
              <a:ext uri="{FF2B5EF4-FFF2-40B4-BE49-F238E27FC236}">
                <a16:creationId xmlns:a16="http://schemas.microsoft.com/office/drawing/2014/main" id="{B52C8789-B750-B9C9-6F27-E718C58F449B}"/>
              </a:ext>
            </a:extLst>
          </p:cNvPr>
          <p:cNvSpPr txBox="1"/>
          <p:nvPr/>
        </p:nvSpPr>
        <p:spPr>
          <a:xfrm>
            <a:off x="7876067" y="5831026"/>
            <a:ext cx="6097772" cy="707886"/>
          </a:xfrm>
          <a:prstGeom prst="rect">
            <a:avLst/>
          </a:prstGeom>
          <a:noFill/>
        </p:spPr>
        <p:txBody>
          <a:bodyPr wrap="square">
            <a:spAutoFit/>
          </a:bodyPr>
          <a:lstStyle/>
          <a:p>
            <a:r>
              <a:rPr lang="fr-FR" dirty="0">
                <a:hlinkClick r:id="rId3"/>
              </a:rPr>
              <a:t>Espace ressources pour CFDT </a:t>
            </a:r>
            <a:r>
              <a:rPr lang="fr-FR" dirty="0" err="1">
                <a:hlinkClick r:id="rId3"/>
              </a:rPr>
              <a:t>occitanie</a:t>
            </a:r>
            <a:br>
              <a:rPr lang="fr-FR" dirty="0">
                <a:hlinkClick r:id="rId3"/>
              </a:rPr>
            </a:br>
            <a:br>
              <a:rPr lang="fr-FR" sz="1100" dirty="0">
                <a:hlinkClick r:id="rId3"/>
              </a:rPr>
            </a:br>
            <a:r>
              <a:rPr lang="fr-FR" sz="1100" dirty="0">
                <a:hlinkClick r:id="rId3"/>
              </a:rPr>
              <a:t>https://www.nouvel-horizon-cfdt.fr/</a:t>
            </a:r>
            <a:r>
              <a:rPr lang="fr-FR" sz="1100" dirty="0"/>
              <a:t> </a:t>
            </a:r>
            <a:endParaRPr lang="fr-FR" dirty="0"/>
          </a:p>
        </p:txBody>
      </p:sp>
    </p:spTree>
    <p:extLst>
      <p:ext uri="{BB962C8B-B14F-4D97-AF65-F5344CB8AC3E}">
        <p14:creationId xmlns:p14="http://schemas.microsoft.com/office/powerpoint/2010/main" val="30492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5E6D4BE-F401-B9CF-7825-DDA1B903C403}"/>
              </a:ext>
            </a:extLst>
          </p:cNvPr>
          <p:cNvSpPr>
            <a:spLocks noGrp="1"/>
          </p:cNvSpPr>
          <p:nvPr>
            <p:ph type="sldNum" sz="quarter" idx="12"/>
          </p:nvPr>
        </p:nvSpPr>
        <p:spPr/>
        <p:txBody>
          <a:bodyPr/>
          <a:lstStyle/>
          <a:p>
            <a:fld id="{6045CB9E-5BD8-4267-AD6C-27E8ADDB06FA}" type="slidenum">
              <a:rPr lang="fr-FR" smtClean="0"/>
              <a:t>2</a:t>
            </a:fld>
            <a:endParaRPr lang="fr-FR"/>
          </a:p>
        </p:txBody>
      </p:sp>
      <p:pic>
        <p:nvPicPr>
          <p:cNvPr id="9" name="Image 8">
            <a:extLst>
              <a:ext uri="{FF2B5EF4-FFF2-40B4-BE49-F238E27FC236}">
                <a16:creationId xmlns:a16="http://schemas.microsoft.com/office/drawing/2014/main" id="{C5FA3343-3049-538C-ABFC-076B9BDA5F5D}"/>
              </a:ext>
            </a:extLst>
          </p:cNvPr>
          <p:cNvPicPr>
            <a:picLocks noChangeAspect="1"/>
          </p:cNvPicPr>
          <p:nvPr/>
        </p:nvPicPr>
        <p:blipFill>
          <a:blip r:embed="rId3"/>
          <a:srcRect r="-3741" b="32403"/>
          <a:stretch/>
        </p:blipFill>
        <p:spPr>
          <a:xfrm>
            <a:off x="5184876" y="2355262"/>
            <a:ext cx="3448761" cy="3157869"/>
          </a:xfrm>
          <a:prstGeom prst="rect">
            <a:avLst/>
          </a:prstGeom>
        </p:spPr>
      </p:pic>
      <p:pic>
        <p:nvPicPr>
          <p:cNvPr id="5" name="Image 4" descr="Une image contenant texte, affiche, capture d’écran, dessin humoristique&#10;&#10;Le contenu généré par l’IA peut être incorrect.">
            <a:extLst>
              <a:ext uri="{FF2B5EF4-FFF2-40B4-BE49-F238E27FC236}">
                <a16:creationId xmlns:a16="http://schemas.microsoft.com/office/drawing/2014/main" id="{CD7385A2-E6FE-5BCF-A602-EE649BAA788F}"/>
              </a:ext>
            </a:extLst>
          </p:cNvPr>
          <p:cNvPicPr>
            <a:picLocks noChangeAspect="1"/>
          </p:cNvPicPr>
          <p:nvPr/>
        </p:nvPicPr>
        <p:blipFill>
          <a:blip r:embed="rId4">
            <a:extLst>
              <a:ext uri="{28A0092B-C50C-407E-A947-70E740481C1C}">
                <a14:useLocalDpi xmlns:a14="http://schemas.microsoft.com/office/drawing/2010/main" val="0"/>
              </a:ext>
            </a:extLst>
          </a:blip>
          <a:srcRect r="625" b="44348"/>
          <a:stretch/>
        </p:blipFill>
        <p:spPr>
          <a:xfrm>
            <a:off x="1852900" y="136525"/>
            <a:ext cx="4184958" cy="3292475"/>
          </a:xfrm>
          <a:prstGeom prst="rect">
            <a:avLst/>
          </a:prstGeom>
        </p:spPr>
      </p:pic>
      <p:graphicFrame>
        <p:nvGraphicFramePr>
          <p:cNvPr id="6" name="Espace réservé du contenu 4">
            <a:extLst>
              <a:ext uri="{FF2B5EF4-FFF2-40B4-BE49-F238E27FC236}">
                <a16:creationId xmlns:a16="http://schemas.microsoft.com/office/drawing/2014/main" id="{43444183-2572-1CF4-DB0F-FF7C104B9561}"/>
              </a:ext>
            </a:extLst>
          </p:cNvPr>
          <p:cNvGraphicFramePr>
            <a:graphicFrameLocks/>
          </p:cNvGraphicFramePr>
          <p:nvPr>
            <p:extLst>
              <p:ext uri="{D42A27DB-BD31-4B8C-83A1-F6EECF244321}">
                <p14:modId xmlns:p14="http://schemas.microsoft.com/office/powerpoint/2010/main" val="705968162"/>
              </p:ext>
            </p:extLst>
          </p:nvPr>
        </p:nvGraphicFramePr>
        <p:xfrm>
          <a:off x="8845377" y="2294296"/>
          <a:ext cx="2984877" cy="3279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1185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130E-9753-2049-1101-25332BE32D3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7D61A7-F1BF-88B4-B977-EB87413F8B1B}"/>
              </a:ext>
            </a:extLst>
          </p:cNvPr>
          <p:cNvSpPr>
            <a:spLocks noGrp="1"/>
          </p:cNvSpPr>
          <p:nvPr>
            <p:ph type="title"/>
          </p:nvPr>
        </p:nvSpPr>
        <p:spPr/>
        <p:txBody>
          <a:bodyPr>
            <a:normAutofit fontScale="90000"/>
          </a:bodyPr>
          <a:lstStyle/>
          <a:p>
            <a:pPr>
              <a:lnSpc>
                <a:spcPct val="107000"/>
              </a:lnSpc>
              <a:spcAft>
                <a:spcPts val="800"/>
              </a:spcAft>
              <a:buNone/>
            </a:pPr>
            <a:r>
              <a:rPr lang="fr-FR" sz="4400" b="1" i="1" dirty="0">
                <a:solidFill>
                  <a:srgbClr val="ED7D31"/>
                </a:solidFill>
                <a:effectLst/>
                <a:latin typeface="Calibri" panose="020F0502020204030204" pitchFamily="34" charset="0"/>
              </a:rPr>
              <a:t>LA NÉGOCIATION D’ACCORDS COLLECTIFS DANS LA FONCTION PUBLIQUE</a:t>
            </a:r>
            <a:endParaRPr lang="fr-FR" dirty="0">
              <a:effectLst/>
            </a:endParaRPr>
          </a:p>
        </p:txBody>
      </p:sp>
      <p:sp>
        <p:nvSpPr>
          <p:cNvPr id="3" name="Espace réservé du contenu 2">
            <a:extLst>
              <a:ext uri="{FF2B5EF4-FFF2-40B4-BE49-F238E27FC236}">
                <a16:creationId xmlns:a16="http://schemas.microsoft.com/office/drawing/2014/main" id="{0E184C7A-3F53-8807-41BE-284BC9C88F7B}"/>
              </a:ext>
            </a:extLst>
          </p:cNvPr>
          <p:cNvSpPr>
            <a:spLocks noGrp="1"/>
          </p:cNvSpPr>
          <p:nvPr>
            <p:ph idx="1"/>
          </p:nvPr>
        </p:nvSpPr>
        <p:spPr/>
        <p:txBody>
          <a:bodyPr>
            <a:normAutofit/>
          </a:bodyPr>
          <a:lstStyle/>
          <a:p>
            <a:pPr>
              <a:buNone/>
            </a:pPr>
            <a:r>
              <a:rPr lang="fr-FR" sz="1800" i="1" dirty="0">
                <a:solidFill>
                  <a:srgbClr val="000000"/>
                </a:solidFill>
                <a:effectLst/>
                <a:latin typeface="Calibri" panose="020F0502020204030204" pitchFamily="34" charset="0"/>
              </a:rPr>
              <a:t>Voir </a:t>
            </a:r>
            <a:r>
              <a:rPr lang="fr-FR" sz="1800" i="1" dirty="0">
                <a:solidFill>
                  <a:srgbClr val="000000"/>
                </a:solidFill>
                <a:effectLst/>
                <a:latin typeface="Calibri" panose="020F0502020204030204" pitchFamily="34" charset="0"/>
                <a:hlinkClick r:id="rId3"/>
              </a:rPr>
              <a:t>fiche publiée par le pôle juridique CFDT Fonction </a:t>
            </a:r>
            <a:r>
              <a:rPr lang="fr-FR" sz="1900" i="1" dirty="0">
                <a:solidFill>
                  <a:srgbClr val="000000"/>
                </a:solidFill>
                <a:latin typeface="Calibri" panose="020F0502020204030204" pitchFamily="34" charset="0"/>
                <a:hlinkClick r:id="rId3"/>
              </a:rPr>
              <a:t>Publique –10/2022</a:t>
            </a:r>
            <a:endParaRPr lang="fr-FR" sz="1900" i="1" dirty="0">
              <a:solidFill>
                <a:srgbClr val="000000"/>
              </a:solidFill>
              <a:latin typeface="Calibri" panose="020F0502020204030204" pitchFamily="34" charset="0"/>
            </a:endParaRPr>
          </a:p>
          <a:p>
            <a:pPr>
              <a:lnSpc>
                <a:spcPct val="107000"/>
              </a:lnSpc>
              <a:spcAft>
                <a:spcPts val="800"/>
              </a:spcAft>
              <a:buNone/>
            </a:pPr>
            <a:r>
              <a:rPr lang="fr-FR" sz="1800" b="1" dirty="0">
                <a:solidFill>
                  <a:srgbClr val="000000"/>
                </a:solidFill>
                <a:effectLst/>
                <a:latin typeface="Calibri" panose="020F0502020204030204" pitchFamily="34" charset="0"/>
              </a:rPr>
              <a:t>L’ordonnance n° 2021-174 du 17 février 2021</a:t>
            </a:r>
            <a:r>
              <a:rPr lang="fr-FR" sz="1800" dirty="0">
                <a:solidFill>
                  <a:srgbClr val="000000"/>
                </a:solidFill>
                <a:effectLst/>
                <a:latin typeface="Calibri" panose="020F0502020204030204" pitchFamily="34" charset="0"/>
              </a:rPr>
              <a:t> relative à la négociation et aux accords collectifs dans la fonction publique, initiée par l’article 14 de la loi n°2019-828 de transformation de la Fonction publique, </a:t>
            </a:r>
            <a:r>
              <a:rPr lang="fr-FR" sz="1800" b="1" dirty="0">
                <a:solidFill>
                  <a:srgbClr val="000000"/>
                </a:solidFill>
                <a:effectLst/>
                <a:latin typeface="Calibri" panose="020F0502020204030204" pitchFamily="34" charset="0"/>
              </a:rPr>
              <a:t>ouvre la voie à une reconnaissance des effets juridiques des accords collectifs</a:t>
            </a:r>
            <a:r>
              <a:rPr lang="fr-FR" sz="1800" dirty="0">
                <a:solidFill>
                  <a:srgbClr val="000000"/>
                </a:solidFill>
                <a:effectLst/>
                <a:latin typeface="Calibri" panose="020F0502020204030204" pitchFamily="34" charset="0"/>
              </a:rPr>
              <a:t> dans la mesure où </a:t>
            </a:r>
            <a:r>
              <a:rPr lang="fr-FR" sz="1800" b="1" dirty="0">
                <a:solidFill>
                  <a:srgbClr val="000000"/>
                </a:solidFill>
                <a:effectLst/>
                <a:latin typeface="Calibri" panose="020F0502020204030204" pitchFamily="34" charset="0"/>
              </a:rPr>
              <a:t>elle inscrit désormais clairement dans la loi, les conditions d’application d’un accord et ses modalités</a:t>
            </a:r>
            <a:r>
              <a:rPr lang="fr-FR" sz="1800" dirty="0">
                <a:solidFill>
                  <a:srgbClr val="000000"/>
                </a:solidFill>
                <a:effectLst/>
                <a:latin typeface="Calibri" panose="020F0502020204030204" pitchFamily="34" charset="0"/>
              </a:rPr>
              <a:t>. Une limite demeure cependant : la portée juridique de la négociation ne touche ni au domaine de la loi, ni au domaine statutaire réservé exclusivement aux décrets en Conseil d’État.</a:t>
            </a:r>
            <a:endParaRPr lang="fr-FR" dirty="0">
              <a:effectLst/>
            </a:endParaRPr>
          </a:p>
          <a:p>
            <a:pPr>
              <a:lnSpc>
                <a:spcPct val="107000"/>
              </a:lnSpc>
              <a:spcAft>
                <a:spcPts val="800"/>
              </a:spcAft>
              <a:buNone/>
            </a:pPr>
            <a:r>
              <a:rPr lang="fr-FR" sz="1800" dirty="0">
                <a:solidFill>
                  <a:srgbClr val="000000"/>
                </a:solidFill>
                <a:effectLst/>
                <a:latin typeface="Calibri" panose="020F0502020204030204" pitchFamily="34" charset="0"/>
              </a:rPr>
              <a:t>C’est l’article 8 Ter * et ses alinéas I et II qui définissent les domaines de négociation opposables juridiquement ou </a:t>
            </a:r>
            <a:r>
              <a:rPr lang="fr-FR" sz="1800" dirty="0">
                <a:solidFill>
                  <a:srgbClr val="000000"/>
                </a:solidFill>
                <a:latin typeface="Calibri" panose="020F0502020204030204" pitchFamily="34" charset="0"/>
              </a:rPr>
              <a:t>non. </a:t>
            </a:r>
          </a:p>
          <a:p>
            <a:pPr>
              <a:lnSpc>
                <a:spcPct val="107000"/>
              </a:lnSpc>
              <a:spcAft>
                <a:spcPts val="800"/>
              </a:spcAft>
              <a:buNone/>
            </a:pPr>
            <a:r>
              <a:rPr lang="fr-FR" sz="1800" b="1" dirty="0">
                <a:solidFill>
                  <a:srgbClr val="000000"/>
                </a:solidFill>
                <a:latin typeface="Calibri" panose="020F0502020204030204" pitchFamily="34" charset="0"/>
              </a:rPr>
              <a:t>Seules les organisations syndicales représentatives peuvent négocier avec leur employeur.</a:t>
            </a:r>
          </a:p>
          <a:p>
            <a:pPr>
              <a:lnSpc>
                <a:spcPct val="107000"/>
              </a:lnSpc>
              <a:spcAft>
                <a:spcPts val="800"/>
              </a:spcAft>
              <a:buNone/>
            </a:pPr>
            <a:endParaRPr lang="fr-FR" sz="1000" dirty="0">
              <a:effectLst/>
            </a:endParaRPr>
          </a:p>
          <a:p>
            <a:pPr>
              <a:lnSpc>
                <a:spcPct val="107000"/>
              </a:lnSpc>
              <a:spcAft>
                <a:spcPts val="800"/>
              </a:spcAft>
              <a:buNone/>
            </a:pPr>
            <a:endParaRPr lang="fr-FR" sz="1800" dirty="0">
              <a:solidFill>
                <a:srgbClr val="000000"/>
              </a:solidFill>
              <a:latin typeface="Calibri" panose="020F0502020204030204" pitchFamily="34" charset="0"/>
            </a:endParaRPr>
          </a:p>
          <a:p>
            <a:pPr>
              <a:lnSpc>
                <a:spcPct val="107000"/>
              </a:lnSpc>
              <a:spcAft>
                <a:spcPts val="800"/>
              </a:spcAft>
              <a:buNone/>
            </a:pPr>
            <a:endParaRPr lang="fr-FR" dirty="0">
              <a:effectLst/>
            </a:endParaRPr>
          </a:p>
          <a:p>
            <a:endParaRPr lang="fr-FR" dirty="0">
              <a:effectLst/>
            </a:endParaRPr>
          </a:p>
          <a:p>
            <a:endParaRPr lang="fr-FR" dirty="0"/>
          </a:p>
        </p:txBody>
      </p:sp>
      <p:sp>
        <p:nvSpPr>
          <p:cNvPr id="4" name="Espace réservé du numéro de diapositive 3">
            <a:extLst>
              <a:ext uri="{FF2B5EF4-FFF2-40B4-BE49-F238E27FC236}">
                <a16:creationId xmlns:a16="http://schemas.microsoft.com/office/drawing/2014/main" id="{CBD13B4D-6D06-8B05-7352-D0B47A245993}"/>
              </a:ext>
            </a:extLst>
          </p:cNvPr>
          <p:cNvSpPr>
            <a:spLocks noGrp="1"/>
          </p:cNvSpPr>
          <p:nvPr>
            <p:ph type="sldNum" sz="quarter" idx="12"/>
          </p:nvPr>
        </p:nvSpPr>
        <p:spPr/>
        <p:txBody>
          <a:bodyPr/>
          <a:lstStyle/>
          <a:p>
            <a:fld id="{6045CB9E-5BD8-4267-AD6C-27E8ADDB06FA}" type="slidenum">
              <a:rPr lang="fr-FR" smtClean="0"/>
              <a:t>3</a:t>
            </a:fld>
            <a:endParaRPr lang="fr-FR"/>
          </a:p>
        </p:txBody>
      </p:sp>
    </p:spTree>
    <p:extLst>
      <p:ext uri="{BB962C8B-B14F-4D97-AF65-F5344CB8AC3E}">
        <p14:creationId xmlns:p14="http://schemas.microsoft.com/office/powerpoint/2010/main" val="368369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913DE-5632-C83F-4385-763C0026A6CA}"/>
              </a:ext>
            </a:extLst>
          </p:cNvPr>
          <p:cNvSpPr>
            <a:spLocks noGrp="1"/>
          </p:cNvSpPr>
          <p:nvPr>
            <p:ph type="title"/>
          </p:nvPr>
        </p:nvSpPr>
        <p:spPr/>
        <p:txBody>
          <a:bodyPr>
            <a:normAutofit/>
          </a:bodyPr>
          <a:lstStyle/>
          <a:p>
            <a:r>
              <a:rPr lang="fr-FR" b="1" dirty="0">
                <a:solidFill>
                  <a:srgbClr val="000000"/>
                </a:solidFill>
                <a:latin typeface="Calibri" panose="020F0502020204030204" pitchFamily="34" charset="0"/>
              </a:rPr>
              <a:t>Les 14 domaines mentionnés au I de l’article 8 ter :</a:t>
            </a:r>
            <a:endParaRPr lang="fr-FR" dirty="0"/>
          </a:p>
        </p:txBody>
      </p:sp>
      <p:sp>
        <p:nvSpPr>
          <p:cNvPr id="3" name="Espace réservé du contenu 2">
            <a:extLst>
              <a:ext uri="{FF2B5EF4-FFF2-40B4-BE49-F238E27FC236}">
                <a16:creationId xmlns:a16="http://schemas.microsoft.com/office/drawing/2014/main" id="{A149F5DE-545C-A817-1820-CAFF35E8E170}"/>
              </a:ext>
            </a:extLst>
          </p:cNvPr>
          <p:cNvSpPr>
            <a:spLocks noGrp="1"/>
          </p:cNvSpPr>
          <p:nvPr>
            <p:ph idx="1"/>
          </p:nvPr>
        </p:nvSpPr>
        <p:spPr/>
        <p:txBody>
          <a:bodyPr>
            <a:normAutofit fontScale="62500" lnSpcReduction="20000"/>
          </a:bodyPr>
          <a:lstStyle/>
          <a:p>
            <a:pPr marL="457200">
              <a:buNone/>
            </a:pPr>
            <a:r>
              <a:rPr lang="fr-FR" sz="3400" b="1" dirty="0">
                <a:effectLst/>
                <a:latin typeface="+mn-lt"/>
              </a:rPr>
              <a:t> 		</a:t>
            </a:r>
            <a:r>
              <a:rPr lang="fr-FR" sz="3200" b="1" dirty="0">
                <a:solidFill>
                  <a:schemeClr val="accent6"/>
                </a:solidFill>
                <a:effectLst/>
                <a:latin typeface="+mn-lt"/>
              </a:rPr>
              <a:t>-&gt; les conditions et l’organisation du travail, notamment les actions de prévention dans les domaines de l’hygiène, de la sécurité et de la santé au travail ;</a:t>
            </a:r>
            <a:endParaRPr lang="fr-FR" sz="5800" b="1" dirty="0">
              <a:solidFill>
                <a:schemeClr val="accent6"/>
              </a:solidFill>
              <a:effectLst/>
              <a:latin typeface="+mn-lt"/>
            </a:endParaRPr>
          </a:p>
          <a:p>
            <a:pPr>
              <a:buNone/>
            </a:pPr>
            <a:r>
              <a:rPr lang="fr-FR" sz="3200" b="1" dirty="0">
                <a:solidFill>
                  <a:schemeClr val="accent6"/>
                </a:solidFill>
                <a:effectLst/>
                <a:latin typeface="+mn-lt"/>
              </a:rPr>
              <a:t>		-&gt; le temps de travail, le télétravail, la qualité de vie au travail, les modalités des déplacements entre le domicile et le travail ainsi que les impacts de la numérisation sur l’organisation et les conditions de travail ;</a:t>
            </a:r>
            <a:endParaRPr lang="fr-FR" sz="5800" b="1" dirty="0">
              <a:solidFill>
                <a:schemeClr val="accent6"/>
              </a:solidFill>
              <a:effectLst/>
              <a:latin typeface="+mn-lt"/>
            </a:endParaRPr>
          </a:p>
          <a:p>
            <a:pPr>
              <a:buNone/>
            </a:pPr>
            <a:r>
              <a:rPr lang="fr-FR" sz="3200" dirty="0">
                <a:solidFill>
                  <a:srgbClr val="000000"/>
                </a:solidFill>
                <a:effectLst/>
                <a:latin typeface="+mn-lt"/>
              </a:rPr>
              <a:t>- </a:t>
            </a:r>
            <a:r>
              <a:rPr lang="fr-FR" sz="2600" dirty="0">
                <a:solidFill>
                  <a:srgbClr val="000000"/>
                </a:solidFill>
                <a:effectLst/>
                <a:latin typeface="+mn-lt"/>
              </a:rPr>
              <a:t>l’accompagnement social des mesures de réorganisation des services ;</a:t>
            </a:r>
            <a:endParaRPr lang="fr-FR" sz="2600" dirty="0">
              <a:effectLst/>
              <a:latin typeface="+mn-lt"/>
            </a:endParaRPr>
          </a:p>
          <a:p>
            <a:pPr>
              <a:buNone/>
            </a:pPr>
            <a:r>
              <a:rPr lang="fr-FR" sz="3200" b="1" dirty="0">
                <a:solidFill>
                  <a:srgbClr val="000000"/>
                </a:solidFill>
                <a:effectLst/>
                <a:latin typeface="+mn-lt"/>
              </a:rPr>
              <a:t>		</a:t>
            </a:r>
            <a:r>
              <a:rPr lang="fr-FR" sz="3200" b="1" dirty="0">
                <a:solidFill>
                  <a:schemeClr val="accent6"/>
                </a:solidFill>
                <a:effectLst/>
                <a:highlight>
                  <a:srgbClr val="FFFF00"/>
                </a:highlight>
                <a:latin typeface="+mn-lt"/>
              </a:rPr>
              <a:t>-&gt; la mise en œuvre des actions en faveur de la lutte contre le changement climatique, de la préservation des ressources et de l’environnement et de la responsabilité sociale des organisations ;</a:t>
            </a:r>
          </a:p>
          <a:p>
            <a:pPr>
              <a:spcBef>
                <a:spcPts val="600"/>
              </a:spcBef>
              <a:buNone/>
            </a:pPr>
            <a:r>
              <a:rPr lang="fr-FR" sz="1800" dirty="0">
                <a:solidFill>
                  <a:srgbClr val="000000"/>
                </a:solidFill>
                <a:effectLst/>
                <a:latin typeface="Calibri" panose="020F0502020204030204" pitchFamily="34" charset="0"/>
              </a:rPr>
              <a:t>- l’égalité professionnelle entre les femmes et les hommes ;</a:t>
            </a:r>
            <a:endParaRPr lang="fr-FR" dirty="0">
              <a:effectLst/>
            </a:endParaRPr>
          </a:p>
          <a:p>
            <a:pPr>
              <a:spcBef>
                <a:spcPts val="600"/>
              </a:spcBef>
              <a:buNone/>
            </a:pPr>
            <a:r>
              <a:rPr lang="fr-FR" sz="1800" dirty="0">
                <a:solidFill>
                  <a:srgbClr val="000000"/>
                </a:solidFill>
                <a:effectLst/>
                <a:latin typeface="Calibri" panose="020F0502020204030204" pitchFamily="34" charset="0"/>
              </a:rPr>
              <a:t>- la promotion de l’égalité des chances et la reconnaissance de la diversité et la prévention des discriminations dans l’accès aux emplois et la gestion des carrières ;</a:t>
            </a:r>
            <a:endParaRPr lang="fr-FR" dirty="0">
              <a:effectLst/>
            </a:endParaRPr>
          </a:p>
          <a:p>
            <a:pPr>
              <a:spcBef>
                <a:spcPts val="600"/>
              </a:spcBef>
              <a:buNone/>
            </a:pPr>
            <a:r>
              <a:rPr lang="fr-FR" sz="1800" dirty="0">
                <a:solidFill>
                  <a:srgbClr val="000000"/>
                </a:solidFill>
                <a:effectLst/>
                <a:latin typeface="Calibri" panose="020F0502020204030204" pitchFamily="34" charset="0"/>
              </a:rPr>
              <a:t>- l’insertion professionnelle, le maintien dans l’emploi et l’évolution professionnelle des personnes en situation de handicap ;</a:t>
            </a:r>
            <a:endParaRPr lang="fr-FR" dirty="0">
              <a:effectLst/>
            </a:endParaRPr>
          </a:p>
          <a:p>
            <a:pPr>
              <a:spcBef>
                <a:spcPts val="600"/>
              </a:spcBef>
              <a:buNone/>
            </a:pPr>
            <a:r>
              <a:rPr lang="fr-FR" sz="1800" dirty="0">
                <a:solidFill>
                  <a:srgbClr val="000000"/>
                </a:solidFill>
                <a:effectLst/>
                <a:latin typeface="Calibri" panose="020F0502020204030204" pitchFamily="34" charset="0"/>
              </a:rPr>
              <a:t>- le déroulement des carrières et la promotion professionnelle ; </a:t>
            </a:r>
            <a:endParaRPr lang="fr-FR" dirty="0">
              <a:effectLst/>
            </a:endParaRPr>
          </a:p>
          <a:p>
            <a:pPr>
              <a:spcBef>
                <a:spcPts val="600"/>
              </a:spcBef>
              <a:buNone/>
            </a:pPr>
            <a:r>
              <a:rPr lang="fr-FR" sz="1800" dirty="0">
                <a:solidFill>
                  <a:srgbClr val="000000"/>
                </a:solidFill>
                <a:effectLst/>
                <a:latin typeface="Calibri" panose="020F0502020204030204" pitchFamily="34" charset="0"/>
              </a:rPr>
              <a:t>- l’apprentissage ; </a:t>
            </a:r>
            <a:endParaRPr lang="fr-FR" dirty="0">
              <a:effectLst/>
            </a:endParaRPr>
          </a:p>
          <a:p>
            <a:pPr>
              <a:spcBef>
                <a:spcPts val="600"/>
              </a:spcBef>
              <a:buNone/>
            </a:pPr>
            <a:r>
              <a:rPr lang="fr-FR" sz="1800" dirty="0">
                <a:solidFill>
                  <a:srgbClr val="000000"/>
                </a:solidFill>
                <a:effectLst/>
                <a:latin typeface="Calibri" panose="020F0502020204030204" pitchFamily="34" charset="0"/>
              </a:rPr>
              <a:t>- la formation professionnelle et la formation tout au long de la vie ;</a:t>
            </a:r>
            <a:endParaRPr lang="fr-FR" dirty="0">
              <a:effectLst/>
            </a:endParaRPr>
          </a:p>
          <a:p>
            <a:pPr>
              <a:spcBef>
                <a:spcPts val="600"/>
              </a:spcBef>
              <a:buNone/>
            </a:pPr>
            <a:r>
              <a:rPr lang="fr-FR" sz="1800" dirty="0">
                <a:solidFill>
                  <a:srgbClr val="000000"/>
                </a:solidFill>
                <a:effectLst/>
                <a:latin typeface="Calibri" panose="020F0502020204030204" pitchFamily="34" charset="0"/>
              </a:rPr>
              <a:t>- l’intéressement collectif et les modalités de mise en œuvre de politiques indemnitaires ; </a:t>
            </a:r>
            <a:endParaRPr lang="fr-FR" dirty="0">
              <a:effectLst/>
            </a:endParaRPr>
          </a:p>
          <a:p>
            <a:pPr>
              <a:spcBef>
                <a:spcPts val="600"/>
              </a:spcBef>
              <a:buNone/>
            </a:pPr>
            <a:r>
              <a:rPr lang="fr-FR" sz="1800" dirty="0">
                <a:solidFill>
                  <a:srgbClr val="000000"/>
                </a:solidFill>
                <a:effectLst/>
                <a:latin typeface="Calibri" panose="020F0502020204030204" pitchFamily="34" charset="0"/>
              </a:rPr>
              <a:t>- l’action sociale ; </a:t>
            </a:r>
            <a:endParaRPr lang="fr-FR" dirty="0">
              <a:effectLst/>
            </a:endParaRPr>
          </a:p>
          <a:p>
            <a:pPr>
              <a:spcBef>
                <a:spcPts val="600"/>
              </a:spcBef>
              <a:buNone/>
            </a:pPr>
            <a:r>
              <a:rPr lang="fr-FR" sz="1800" dirty="0">
                <a:solidFill>
                  <a:srgbClr val="000000"/>
                </a:solidFill>
                <a:effectLst/>
                <a:latin typeface="Calibri" panose="020F0502020204030204" pitchFamily="34" charset="0"/>
              </a:rPr>
              <a:t>- la protection sociale complémentaire ; </a:t>
            </a:r>
            <a:endParaRPr lang="fr-FR" dirty="0">
              <a:effectLst/>
            </a:endParaRPr>
          </a:p>
          <a:p>
            <a:pPr marL="0" indent="0">
              <a:spcBef>
                <a:spcPts val="600"/>
              </a:spcBef>
              <a:buNone/>
            </a:pPr>
            <a:r>
              <a:rPr lang="fr-FR" sz="1800" dirty="0">
                <a:solidFill>
                  <a:srgbClr val="000000"/>
                </a:solidFill>
                <a:effectLst/>
                <a:latin typeface="Calibri" panose="020F0502020204030204" pitchFamily="34" charset="0"/>
              </a:rPr>
              <a:t>- l’évolution des métiers et la gestion prévisionnelle des emplois et des compétences</a:t>
            </a:r>
            <a:endParaRPr lang="fr-FR" dirty="0">
              <a:effectLst/>
            </a:endParaRPr>
          </a:p>
        </p:txBody>
      </p:sp>
      <p:sp>
        <p:nvSpPr>
          <p:cNvPr id="4" name="Espace réservé du numéro de diapositive 3">
            <a:extLst>
              <a:ext uri="{FF2B5EF4-FFF2-40B4-BE49-F238E27FC236}">
                <a16:creationId xmlns:a16="http://schemas.microsoft.com/office/drawing/2014/main" id="{AA04CE97-7B5A-F198-E470-F5F0DDE2D98A}"/>
              </a:ext>
            </a:extLst>
          </p:cNvPr>
          <p:cNvSpPr>
            <a:spLocks noGrp="1"/>
          </p:cNvSpPr>
          <p:nvPr>
            <p:ph type="sldNum" sz="quarter" idx="12"/>
          </p:nvPr>
        </p:nvSpPr>
        <p:spPr/>
        <p:txBody>
          <a:bodyPr/>
          <a:lstStyle/>
          <a:p>
            <a:fld id="{6045CB9E-5BD8-4267-AD6C-27E8ADDB06FA}" type="slidenum">
              <a:rPr lang="fr-FR" smtClean="0"/>
              <a:t>4</a:t>
            </a:fld>
            <a:endParaRPr lang="fr-FR"/>
          </a:p>
        </p:txBody>
      </p:sp>
    </p:spTree>
    <p:extLst>
      <p:ext uri="{BB962C8B-B14F-4D97-AF65-F5344CB8AC3E}">
        <p14:creationId xmlns:p14="http://schemas.microsoft.com/office/powerpoint/2010/main" val="405856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B848321-4D05-7CE0-5BC5-FF3A9942D9B1}"/>
              </a:ext>
            </a:extLst>
          </p:cNvPr>
          <p:cNvSpPr>
            <a:spLocks noGrp="1"/>
          </p:cNvSpPr>
          <p:nvPr>
            <p:ph type="sldNum" sz="quarter" idx="12"/>
          </p:nvPr>
        </p:nvSpPr>
        <p:spPr/>
        <p:txBody>
          <a:bodyPr/>
          <a:lstStyle/>
          <a:p>
            <a:fld id="{6045CB9E-5BD8-4267-AD6C-27E8ADDB06FA}" type="slidenum">
              <a:rPr lang="fr-FR" smtClean="0"/>
              <a:t>5</a:t>
            </a:fld>
            <a:endParaRPr lang="fr-FR"/>
          </a:p>
        </p:txBody>
      </p:sp>
      <p:pic>
        <p:nvPicPr>
          <p:cNvPr id="5" name="Image 4" descr="Une image contenant texte, Police, capture d’écran, Graphique&#10;&#10;Le contenu généré par l’IA peut être incorrect.">
            <a:extLst>
              <a:ext uri="{FF2B5EF4-FFF2-40B4-BE49-F238E27FC236}">
                <a16:creationId xmlns:a16="http://schemas.microsoft.com/office/drawing/2014/main" id="{823D45FE-9632-72B1-A2C9-7E1EC6FEE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126" y="266258"/>
            <a:ext cx="8049748" cy="6325483"/>
          </a:xfrm>
          <a:prstGeom prst="rect">
            <a:avLst/>
          </a:prstGeom>
        </p:spPr>
      </p:pic>
    </p:spTree>
    <p:extLst>
      <p:ext uri="{BB962C8B-B14F-4D97-AF65-F5344CB8AC3E}">
        <p14:creationId xmlns:p14="http://schemas.microsoft.com/office/powerpoint/2010/main" val="238448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7D5ADF-B76D-AEF7-6665-4D44E9AD8883}"/>
              </a:ext>
            </a:extLst>
          </p:cNvPr>
          <p:cNvSpPr>
            <a:spLocks noGrp="1"/>
          </p:cNvSpPr>
          <p:nvPr>
            <p:ph type="sldNum" sz="quarter" idx="12"/>
          </p:nvPr>
        </p:nvSpPr>
        <p:spPr/>
        <p:txBody>
          <a:bodyPr/>
          <a:lstStyle/>
          <a:p>
            <a:fld id="{6045CB9E-5BD8-4267-AD6C-27E8ADDB06FA}" type="slidenum">
              <a:rPr lang="fr-FR" smtClean="0"/>
              <a:t>6</a:t>
            </a:fld>
            <a:endParaRPr lang="fr-FR"/>
          </a:p>
        </p:txBody>
      </p:sp>
      <p:pic>
        <p:nvPicPr>
          <p:cNvPr id="6" name="Espace réservé pour une image  5">
            <a:extLst>
              <a:ext uri="{FF2B5EF4-FFF2-40B4-BE49-F238E27FC236}">
                <a16:creationId xmlns:a16="http://schemas.microsoft.com/office/drawing/2014/main" id="{04ECC1AF-EA69-5ECC-D2A9-E0AE33E56373}"/>
              </a:ext>
            </a:extLst>
          </p:cNvPr>
          <p:cNvPicPr>
            <a:picLocks noGrp="1" noChangeAspect="1"/>
          </p:cNvPicPr>
          <p:nvPr>
            <p:ph type="pic" sz="quarter" idx="4294967295"/>
          </p:nvPr>
        </p:nvPicPr>
        <p:blipFill>
          <a:blip r:embed="rId3"/>
          <a:srcRect l="20617" t="19440" r="-675" b="1"/>
          <a:stretch/>
        </p:blipFill>
        <p:spPr>
          <a:xfrm>
            <a:off x="3581401" y="534231"/>
            <a:ext cx="7662440" cy="5707819"/>
          </a:xfrm>
        </p:spPr>
      </p:pic>
      <p:sp>
        <p:nvSpPr>
          <p:cNvPr id="9" name="ZoneTexte 8">
            <a:extLst>
              <a:ext uri="{FF2B5EF4-FFF2-40B4-BE49-F238E27FC236}">
                <a16:creationId xmlns:a16="http://schemas.microsoft.com/office/drawing/2014/main" id="{6E3AED40-F116-C04E-DB96-82211AB07216}"/>
              </a:ext>
            </a:extLst>
          </p:cNvPr>
          <p:cNvSpPr txBox="1"/>
          <p:nvPr/>
        </p:nvSpPr>
        <p:spPr>
          <a:xfrm>
            <a:off x="315410" y="1117484"/>
            <a:ext cx="2092124" cy="1200329"/>
          </a:xfrm>
          <a:prstGeom prst="rect">
            <a:avLst/>
          </a:prstGeom>
          <a:noFill/>
        </p:spPr>
        <p:txBody>
          <a:bodyPr wrap="square">
            <a:spAutoFit/>
          </a:bodyPr>
          <a:lstStyle/>
          <a:p>
            <a:r>
              <a:rPr lang="fr-FR" sz="3600" b="1" dirty="0">
                <a:solidFill>
                  <a:srgbClr val="773F04"/>
                </a:solidFill>
                <a:effectLst/>
                <a:latin typeface="+mn-lt"/>
                <a:ea typeface="PMingLiU" panose="02020500000000000000" pitchFamily="18" charset="-120"/>
                <a:cs typeface="Calibri" panose="020F0502020204030204" pitchFamily="34" charset="0"/>
              </a:rPr>
              <a:t>kits Stand Travail* </a:t>
            </a:r>
            <a:endParaRPr lang="fr-FR" sz="3600" dirty="0"/>
          </a:p>
        </p:txBody>
      </p:sp>
      <p:pic>
        <p:nvPicPr>
          <p:cNvPr id="10" name="Image 9">
            <a:extLst>
              <a:ext uri="{FF2B5EF4-FFF2-40B4-BE49-F238E27FC236}">
                <a16:creationId xmlns:a16="http://schemas.microsoft.com/office/drawing/2014/main" id="{85CD541F-D889-4E7F-21CC-4B814FFF1F92}"/>
              </a:ext>
            </a:extLst>
          </p:cNvPr>
          <p:cNvPicPr>
            <a:picLocks noChangeAspect="1"/>
          </p:cNvPicPr>
          <p:nvPr/>
        </p:nvPicPr>
        <p:blipFill>
          <a:blip r:embed="rId4"/>
          <a:stretch>
            <a:fillRect/>
          </a:stretch>
        </p:blipFill>
        <p:spPr>
          <a:xfrm>
            <a:off x="464119" y="5077734"/>
            <a:ext cx="1686899" cy="1325563"/>
          </a:xfrm>
          <a:prstGeom prst="rect">
            <a:avLst/>
          </a:prstGeom>
        </p:spPr>
      </p:pic>
    </p:spTree>
    <p:extLst>
      <p:ext uri="{BB962C8B-B14F-4D97-AF65-F5344CB8AC3E}">
        <p14:creationId xmlns:p14="http://schemas.microsoft.com/office/powerpoint/2010/main" val="316941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AABADF-5542-AEE0-5485-EB7052CD2B20}"/>
              </a:ext>
            </a:extLst>
          </p:cNvPr>
          <p:cNvSpPr>
            <a:spLocks noGrp="1"/>
          </p:cNvSpPr>
          <p:nvPr>
            <p:ph type="title"/>
          </p:nvPr>
        </p:nvSpPr>
        <p:spPr>
          <a:xfrm>
            <a:off x="1985888" y="180453"/>
            <a:ext cx="10058400" cy="1325563"/>
          </a:xfrm>
        </p:spPr>
        <p:txBody>
          <a:bodyPr vert="horz" lIns="91440" tIns="45720" rIns="91440" bIns="45720" rtlCol="0" anchor="ctr">
            <a:normAutofit/>
          </a:bodyPr>
          <a:lstStyle/>
          <a:p>
            <a:r>
              <a:rPr lang="fr-FR" kern="1200" dirty="0">
                <a:latin typeface="Arial Black" panose="020B0A04020102020204" pitchFamily="34" charset="0"/>
                <a:ea typeface="+mj-ea"/>
                <a:cs typeface="+mj-cs"/>
              </a:rPr>
              <a:t>3 axes</a:t>
            </a:r>
          </a:p>
        </p:txBody>
      </p:sp>
      <p:pic>
        <p:nvPicPr>
          <p:cNvPr id="10" name="Image 9">
            <a:extLst>
              <a:ext uri="{FF2B5EF4-FFF2-40B4-BE49-F238E27FC236}">
                <a16:creationId xmlns:a16="http://schemas.microsoft.com/office/drawing/2014/main" id="{CDC69A90-508E-A3EC-69AA-03A3A648E258}"/>
              </a:ext>
            </a:extLst>
          </p:cNvPr>
          <p:cNvPicPr>
            <a:picLocks noChangeAspect="1"/>
          </p:cNvPicPr>
          <p:nvPr/>
        </p:nvPicPr>
        <p:blipFill>
          <a:blip r:embed="rId3"/>
          <a:stretch>
            <a:fillRect/>
          </a:stretch>
        </p:blipFill>
        <p:spPr>
          <a:xfrm>
            <a:off x="1985888" y="2693096"/>
            <a:ext cx="4140505" cy="3250296"/>
          </a:xfrm>
          <a:prstGeom prst="rect">
            <a:avLst/>
          </a:prstGeom>
          <a:noFill/>
        </p:spPr>
      </p:pic>
      <p:graphicFrame>
        <p:nvGraphicFramePr>
          <p:cNvPr id="13" name="Diagramme 12">
            <a:extLst>
              <a:ext uri="{FF2B5EF4-FFF2-40B4-BE49-F238E27FC236}">
                <a16:creationId xmlns:a16="http://schemas.microsoft.com/office/drawing/2014/main" id="{80536799-D308-F568-067A-CF7B269031D2}"/>
              </a:ext>
            </a:extLst>
          </p:cNvPr>
          <p:cNvGraphicFramePr/>
          <p:nvPr/>
        </p:nvGraphicFramePr>
        <p:xfrm>
          <a:off x="6096000" y="1077238"/>
          <a:ext cx="5948288" cy="5149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numéro de diapositive 3">
            <a:extLst>
              <a:ext uri="{FF2B5EF4-FFF2-40B4-BE49-F238E27FC236}">
                <a16:creationId xmlns:a16="http://schemas.microsoft.com/office/drawing/2014/main" id="{2132888F-3AFE-411E-FBC1-AA000250F38F}"/>
              </a:ext>
            </a:extLst>
          </p:cNvPr>
          <p:cNvSpPr>
            <a:spLocks noGrp="1"/>
          </p:cNvSpPr>
          <p:nvPr>
            <p:ph type="sldNum" sz="quarter" idx="12"/>
          </p:nvPr>
        </p:nvSpPr>
        <p:spPr>
          <a:xfrm>
            <a:off x="9301088" y="6356350"/>
            <a:ext cx="2743200" cy="365125"/>
          </a:xfrm>
        </p:spPr>
        <p:txBody>
          <a:bodyPr vert="horz" lIns="91440" tIns="45720" rIns="91440" bIns="45720" rtlCol="0" anchor="ctr">
            <a:normAutofit/>
          </a:bodyPr>
          <a:lstStyle/>
          <a:p>
            <a:pPr>
              <a:spcAft>
                <a:spcPts val="600"/>
              </a:spcAft>
            </a:pPr>
            <a:fld id="{6045CB9E-5BD8-4267-AD6C-27E8ADDB06FA}" type="slidenum">
              <a:rPr lang="fr-FR" smtClean="0"/>
              <a:pPr>
                <a:spcAft>
                  <a:spcPts val="600"/>
                </a:spcAft>
              </a:pPr>
              <a:t>7</a:t>
            </a:fld>
            <a:endParaRPr lang="fr-FR"/>
          </a:p>
        </p:txBody>
      </p:sp>
    </p:spTree>
    <p:extLst>
      <p:ext uri="{BB962C8B-B14F-4D97-AF65-F5344CB8AC3E}">
        <p14:creationId xmlns:p14="http://schemas.microsoft.com/office/powerpoint/2010/main" val="227710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08010-2276-B3A4-7CF4-383BE21258CB}"/>
              </a:ext>
            </a:extLst>
          </p:cNvPr>
          <p:cNvSpPr>
            <a:spLocks noGrp="1"/>
          </p:cNvSpPr>
          <p:nvPr>
            <p:ph type="title"/>
          </p:nvPr>
        </p:nvSpPr>
        <p:spPr>
          <a:xfrm>
            <a:off x="1985888" y="180453"/>
            <a:ext cx="10058400" cy="1325563"/>
          </a:xfrm>
        </p:spPr>
        <p:txBody>
          <a:bodyPr anchor="ctr">
            <a:normAutofit/>
          </a:bodyPr>
          <a:lstStyle/>
          <a:p>
            <a:r>
              <a:rPr lang="fr-FR" dirty="0">
                <a:solidFill>
                  <a:schemeClr val="accent2">
                    <a:lumMod val="75000"/>
                  </a:schemeClr>
                </a:solidFill>
              </a:rPr>
              <a:t>les 7 axes de revendications :</a:t>
            </a:r>
          </a:p>
        </p:txBody>
      </p:sp>
      <p:sp>
        <p:nvSpPr>
          <p:cNvPr id="3" name="Espace réservé du contenu 2">
            <a:extLst>
              <a:ext uri="{FF2B5EF4-FFF2-40B4-BE49-F238E27FC236}">
                <a16:creationId xmlns:a16="http://schemas.microsoft.com/office/drawing/2014/main" id="{F9664016-FEB8-9C5B-1A81-87E962343339}"/>
              </a:ext>
            </a:extLst>
          </p:cNvPr>
          <p:cNvSpPr>
            <a:spLocks noGrp="1"/>
          </p:cNvSpPr>
          <p:nvPr>
            <p:ph sz="half" idx="1"/>
          </p:nvPr>
        </p:nvSpPr>
        <p:spPr>
          <a:xfrm>
            <a:off x="1985888" y="1875359"/>
            <a:ext cx="6975232" cy="4351338"/>
          </a:xfrm>
        </p:spPr>
        <p:txBody>
          <a:bodyPr>
            <a:normAutofit/>
          </a:bodyPr>
          <a:lstStyle/>
          <a:p>
            <a:pPr marL="0" marR="32385" indent="0">
              <a:buNone/>
            </a:pPr>
            <a:r>
              <a:rPr lang="fr-FR" sz="2400" b="1" dirty="0">
                <a:solidFill>
                  <a:schemeClr val="accent1">
                    <a:lumMod val="75000"/>
                  </a:schemeClr>
                </a:solidFill>
                <a:effectLst/>
              </a:rPr>
              <a:t>1/ Redonner du sens au travail   </a:t>
            </a:r>
          </a:p>
          <a:p>
            <a:pPr marL="0" marR="32385" indent="0">
              <a:buNone/>
            </a:pPr>
            <a:r>
              <a:rPr lang="fr-FR" sz="2400" b="1" dirty="0">
                <a:solidFill>
                  <a:schemeClr val="accent1">
                    <a:lumMod val="75000"/>
                  </a:schemeClr>
                </a:solidFill>
                <a:effectLst/>
              </a:rPr>
              <a:t>2/ Renforcer le pouvoir d’agir des travailleurs,   </a:t>
            </a:r>
          </a:p>
          <a:p>
            <a:pPr marL="0" marR="32385" indent="0">
              <a:buNone/>
            </a:pPr>
            <a:r>
              <a:rPr lang="fr-FR" sz="2400" b="1" dirty="0">
                <a:solidFill>
                  <a:schemeClr val="accent1">
                    <a:lumMod val="75000"/>
                  </a:schemeClr>
                </a:solidFill>
                <a:effectLst/>
              </a:rPr>
              <a:t>3/ Mobiliser les travailleurs pour conduire les transformations,  </a:t>
            </a:r>
          </a:p>
          <a:p>
            <a:pPr marL="0" marR="32385" indent="0">
              <a:buNone/>
            </a:pPr>
            <a:r>
              <a:rPr lang="fr-FR" sz="2400" b="1" dirty="0">
                <a:solidFill>
                  <a:schemeClr val="accent1">
                    <a:lumMod val="75000"/>
                  </a:schemeClr>
                </a:solidFill>
                <a:effectLst/>
              </a:rPr>
              <a:t>4/ Promouvoir un management et des organisations plus justes,   </a:t>
            </a:r>
          </a:p>
          <a:p>
            <a:pPr marL="0" marR="32385" indent="0">
              <a:buNone/>
            </a:pPr>
            <a:r>
              <a:rPr lang="fr-FR" sz="2400" b="1" dirty="0">
                <a:solidFill>
                  <a:schemeClr val="accent1">
                    <a:lumMod val="75000"/>
                  </a:schemeClr>
                </a:solidFill>
                <a:effectLst/>
              </a:rPr>
              <a:t>5/ Faire du travail un facteur de santé,   </a:t>
            </a:r>
          </a:p>
          <a:p>
            <a:pPr marL="0" marR="32385" indent="0">
              <a:buNone/>
            </a:pPr>
            <a:r>
              <a:rPr lang="fr-FR" sz="2400" b="1" dirty="0">
                <a:solidFill>
                  <a:schemeClr val="accent1">
                    <a:lumMod val="75000"/>
                  </a:schemeClr>
                </a:solidFill>
                <a:effectLst/>
              </a:rPr>
              <a:t>6/ Articuler les temps de la vie,   </a:t>
            </a:r>
          </a:p>
          <a:p>
            <a:pPr marL="0" marR="32385" indent="0">
              <a:buNone/>
            </a:pPr>
            <a:r>
              <a:rPr lang="fr-FR" sz="2400" b="1" dirty="0">
                <a:solidFill>
                  <a:schemeClr val="accent1">
                    <a:lumMod val="75000"/>
                  </a:schemeClr>
                </a:solidFill>
                <a:effectLst/>
              </a:rPr>
              <a:t>7/ Faire du travail un espace d’égalité et d’inclusion. </a:t>
            </a:r>
            <a:endParaRPr lang="fr-FR" sz="2400" b="1" dirty="0">
              <a:solidFill>
                <a:schemeClr val="accent1">
                  <a:lumMod val="75000"/>
                </a:schemeClr>
              </a:solidFill>
            </a:endParaRPr>
          </a:p>
        </p:txBody>
      </p:sp>
      <p:pic>
        <p:nvPicPr>
          <p:cNvPr id="5" name="Image 4">
            <a:extLst>
              <a:ext uri="{FF2B5EF4-FFF2-40B4-BE49-F238E27FC236}">
                <a16:creationId xmlns:a16="http://schemas.microsoft.com/office/drawing/2014/main" id="{DD154202-FDA6-A0D0-261F-00A513AFBE89}"/>
              </a:ext>
            </a:extLst>
          </p:cNvPr>
          <p:cNvPicPr>
            <a:picLocks noChangeAspect="1"/>
          </p:cNvPicPr>
          <p:nvPr/>
        </p:nvPicPr>
        <p:blipFill>
          <a:blip r:embed="rId3"/>
          <a:stretch>
            <a:fillRect/>
          </a:stretch>
        </p:blipFill>
        <p:spPr>
          <a:xfrm>
            <a:off x="8311181" y="3381310"/>
            <a:ext cx="3789861" cy="2975040"/>
          </a:xfrm>
          <a:prstGeom prst="rect">
            <a:avLst/>
          </a:prstGeom>
          <a:noFill/>
        </p:spPr>
      </p:pic>
      <p:sp>
        <p:nvSpPr>
          <p:cNvPr id="4" name="Espace réservé du numéro de diapositive 3">
            <a:extLst>
              <a:ext uri="{FF2B5EF4-FFF2-40B4-BE49-F238E27FC236}">
                <a16:creationId xmlns:a16="http://schemas.microsoft.com/office/drawing/2014/main" id="{820FF8FB-7F8C-4A9C-1CD2-5C6098527C0E}"/>
              </a:ext>
            </a:extLst>
          </p:cNvPr>
          <p:cNvSpPr>
            <a:spLocks noGrp="1"/>
          </p:cNvSpPr>
          <p:nvPr>
            <p:ph type="sldNum" sz="quarter" idx="12"/>
          </p:nvPr>
        </p:nvSpPr>
        <p:spPr>
          <a:xfrm>
            <a:off x="9301088" y="6356350"/>
            <a:ext cx="2743200" cy="365125"/>
          </a:xfrm>
        </p:spPr>
        <p:txBody>
          <a:bodyPr anchor="ctr">
            <a:normAutofit/>
          </a:bodyPr>
          <a:lstStyle/>
          <a:p>
            <a:pPr>
              <a:spcAft>
                <a:spcPts val="600"/>
              </a:spcAft>
            </a:pPr>
            <a:fld id="{6045CB9E-5BD8-4267-AD6C-27E8ADDB06FA}" type="slidenum">
              <a:rPr lang="fr-FR" smtClean="0"/>
              <a:pPr>
                <a:spcAft>
                  <a:spcPts val="600"/>
                </a:spcAft>
              </a:pPr>
              <a:t>8</a:t>
            </a:fld>
            <a:endParaRPr lang="fr-FR"/>
          </a:p>
        </p:txBody>
      </p:sp>
    </p:spTree>
    <p:extLst>
      <p:ext uri="{BB962C8B-B14F-4D97-AF65-F5344CB8AC3E}">
        <p14:creationId xmlns:p14="http://schemas.microsoft.com/office/powerpoint/2010/main" val="373475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C9B7D-5556-B0CA-C770-D4DDC440267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650B562-CE05-2EB3-13B6-18F446D512B6}"/>
              </a:ext>
            </a:extLst>
          </p:cNvPr>
          <p:cNvSpPr>
            <a:spLocks noGrp="1"/>
          </p:cNvSpPr>
          <p:nvPr>
            <p:ph type="sldNum" sz="quarter" idx="12"/>
          </p:nvPr>
        </p:nvSpPr>
        <p:spPr/>
        <p:txBody>
          <a:bodyPr/>
          <a:lstStyle/>
          <a:p>
            <a:fld id="{6045CB9E-5BD8-4267-AD6C-27E8ADDB06FA}" type="slidenum">
              <a:rPr lang="fr-FR" smtClean="0"/>
              <a:t>9</a:t>
            </a:fld>
            <a:endParaRPr lang="fr-FR"/>
          </a:p>
        </p:txBody>
      </p:sp>
      <p:pic>
        <p:nvPicPr>
          <p:cNvPr id="5" name="Image 4" descr="Une image contenant texte, affiche, capture d’écran, dessin humoristique&#10;&#10;Le contenu généré par l’IA peut être incorrect.">
            <a:extLst>
              <a:ext uri="{FF2B5EF4-FFF2-40B4-BE49-F238E27FC236}">
                <a16:creationId xmlns:a16="http://schemas.microsoft.com/office/drawing/2014/main" id="{5D6436AA-4A8A-3E6C-07C4-A56D228A6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45" y="2339164"/>
            <a:ext cx="2484915" cy="3490934"/>
          </a:xfrm>
          <a:prstGeom prst="rect">
            <a:avLst/>
          </a:prstGeom>
        </p:spPr>
      </p:pic>
      <p:pic>
        <p:nvPicPr>
          <p:cNvPr id="4" name="Image 3">
            <a:extLst>
              <a:ext uri="{FF2B5EF4-FFF2-40B4-BE49-F238E27FC236}">
                <a16:creationId xmlns:a16="http://schemas.microsoft.com/office/drawing/2014/main" id="{BE526146-D2A5-5C33-C36E-1BA12C5F21B6}"/>
              </a:ext>
            </a:extLst>
          </p:cNvPr>
          <p:cNvPicPr>
            <a:picLocks noChangeAspect="1"/>
          </p:cNvPicPr>
          <p:nvPr/>
        </p:nvPicPr>
        <p:blipFill>
          <a:blip r:embed="rId4"/>
          <a:stretch>
            <a:fillRect/>
          </a:stretch>
        </p:blipFill>
        <p:spPr>
          <a:xfrm>
            <a:off x="2898444" y="351415"/>
            <a:ext cx="8450741" cy="5737861"/>
          </a:xfrm>
          <a:prstGeom prst="rect">
            <a:avLst/>
          </a:prstGeom>
        </p:spPr>
      </p:pic>
    </p:spTree>
    <p:extLst>
      <p:ext uri="{BB962C8B-B14F-4D97-AF65-F5344CB8AC3E}">
        <p14:creationId xmlns:p14="http://schemas.microsoft.com/office/powerpoint/2010/main" val="42341148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4531</TotalTime>
  <Words>2155</Words>
  <Application>Microsoft Office PowerPoint</Application>
  <PresentationFormat>Grand écran</PresentationFormat>
  <Paragraphs>146</Paragraphs>
  <Slides>14</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Arial Black</vt:lpstr>
      <vt:lpstr>Calibri</vt:lpstr>
      <vt:lpstr>Cambria</vt:lpstr>
      <vt:lpstr>Thème Office</vt:lpstr>
      <vt:lpstr>Présentation PowerPoint</vt:lpstr>
      <vt:lpstr>Présentation PowerPoint</vt:lpstr>
      <vt:lpstr>LA NÉGOCIATION D’ACCORDS COLLECTIFS DANS LA FONCTION PUBLIQUE</vt:lpstr>
      <vt:lpstr>Les 14 domaines mentionnés au I de l’article 8 ter :</vt:lpstr>
      <vt:lpstr>Présentation PowerPoint</vt:lpstr>
      <vt:lpstr>Présentation PowerPoint</vt:lpstr>
      <vt:lpstr>3 axes</vt:lpstr>
      <vt:lpstr>les 7 axes de revendications :</vt:lpstr>
      <vt:lpstr>Présentation PowerPoint</vt:lpstr>
      <vt:lpstr>Présentation PowerPoint</vt:lpstr>
      <vt:lpstr>Présentation PowerPoint</vt:lpstr>
      <vt:lpstr>GT QVCT ressources </vt:lpstr>
      <vt:lpstr>Ressources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URI CFDT Occitanie</dc:creator>
  <cp:lastModifiedBy>FABRE Françoise</cp:lastModifiedBy>
  <cp:revision>14</cp:revision>
  <cp:lastPrinted>2025-03-24T14:55:44Z</cp:lastPrinted>
  <dcterms:created xsi:type="dcterms:W3CDTF">2022-05-19T07:41:34Z</dcterms:created>
  <dcterms:modified xsi:type="dcterms:W3CDTF">2026-03-11T09:08:30Z</dcterms:modified>
</cp:coreProperties>
</file>