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2" r:id="rId2"/>
    <p:sldId id="291" r:id="rId3"/>
    <p:sldId id="293" r:id="rId4"/>
    <p:sldId id="265" r:id="rId5"/>
    <p:sldId id="273" r:id="rId6"/>
    <p:sldId id="300" r:id="rId7"/>
    <p:sldId id="288" r:id="rId8"/>
    <p:sldId id="277" r:id="rId9"/>
    <p:sldId id="278" r:id="rId10"/>
    <p:sldId id="301" r:id="rId1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554"/>
    <a:srgbClr val="E8591D"/>
    <a:srgbClr val="ED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23" autoAdjust="0"/>
    <p:restoredTop sz="81458" autoAdjust="0"/>
  </p:normalViewPr>
  <p:slideViewPr>
    <p:cSldViewPr snapToGrid="0">
      <p:cViewPr varScale="1">
        <p:scale>
          <a:sx n="51" d="100"/>
          <a:sy n="51" d="100"/>
        </p:scale>
        <p:origin x="4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4173D-4012-4EE0-B700-C51F5FAB3F41}"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fr-FR"/>
        </a:p>
      </dgm:t>
    </dgm:pt>
    <dgm:pt modelId="{02B70F01-97A1-41D1-9678-8BC71BBC20EC}">
      <dgm:prSet/>
      <dgm:spPr>
        <a:effectLst>
          <a:outerShdw blurRad="50800" dist="50800" dir="5400000" algn="ctr" rotWithShape="0">
            <a:schemeClr val="accent2">
              <a:lumMod val="75000"/>
            </a:schemeClr>
          </a:outerShdw>
        </a:effectLst>
      </dgm:spPr>
      <dgm:t>
        <a:bodyPr/>
        <a:lstStyle/>
        <a:p>
          <a:r>
            <a:rPr lang="fr-FR" b="1" i="1" dirty="0"/>
            <a:t>Axe 1 : Agir sur le travail</a:t>
          </a:r>
          <a:r>
            <a:rPr lang="fr-FR" dirty="0"/>
            <a:t> </a:t>
          </a:r>
          <a:r>
            <a:rPr lang="fr-FR" b="1" i="1" dirty="0"/>
            <a:t>avec les travailleurs et les travailleuses</a:t>
          </a:r>
          <a:endParaRPr lang="fr-FR" dirty="0"/>
        </a:p>
      </dgm:t>
    </dgm:pt>
    <dgm:pt modelId="{135A7F38-6921-4D15-8FC1-F66CCFB7531F}" type="parTrans" cxnId="{C28C8EFD-EB9B-46C9-A25F-3F0A98DCC46B}">
      <dgm:prSet/>
      <dgm:spPr/>
      <dgm:t>
        <a:bodyPr/>
        <a:lstStyle/>
        <a:p>
          <a:endParaRPr lang="fr-FR"/>
        </a:p>
      </dgm:t>
    </dgm:pt>
    <dgm:pt modelId="{EF699CF2-5221-477F-925E-CCBC1D331B4F}" type="sibTrans" cxnId="{C28C8EFD-EB9B-46C9-A25F-3F0A98DCC46B}">
      <dgm:prSet/>
      <dgm:spPr/>
      <dgm:t>
        <a:bodyPr/>
        <a:lstStyle/>
        <a:p>
          <a:endParaRPr lang="fr-FR"/>
        </a:p>
      </dgm:t>
    </dgm:pt>
    <dgm:pt modelId="{CC40DB53-76F8-4363-ACF6-378B818C2F42}">
      <dgm:prSet/>
      <dgm:spPr>
        <a:solidFill>
          <a:srgbClr val="E8591D"/>
        </a:solidFill>
        <a:effectLst>
          <a:outerShdw blurRad="50800" dist="50800" dir="5400000" algn="ctr" rotWithShape="0">
            <a:schemeClr val="accent1">
              <a:lumMod val="75000"/>
            </a:schemeClr>
          </a:outerShdw>
        </a:effectLst>
      </dgm:spPr>
      <dgm:t>
        <a:bodyPr/>
        <a:lstStyle/>
        <a:p>
          <a:r>
            <a:rPr lang="fr-FR" b="1" i="1" dirty="0"/>
            <a:t>Axe 2 : Porter une vision partagée du travail</a:t>
          </a:r>
          <a:r>
            <a:rPr lang="fr-FR" dirty="0"/>
            <a:t>  </a:t>
          </a:r>
          <a:r>
            <a:rPr lang="fr-FR" i="1" dirty="0"/>
            <a:t>avec un        « tour de France CFDT du travail » sur les années 2025/2026 !</a:t>
          </a:r>
          <a:endParaRPr lang="fr-FR" dirty="0"/>
        </a:p>
      </dgm:t>
    </dgm:pt>
    <dgm:pt modelId="{DBC5E773-7F2B-483F-A8FC-B79DEC10B5FA}" type="parTrans" cxnId="{FFE0D0F7-3C08-4D85-B98B-549CFD1F701F}">
      <dgm:prSet/>
      <dgm:spPr/>
      <dgm:t>
        <a:bodyPr/>
        <a:lstStyle/>
        <a:p>
          <a:endParaRPr lang="fr-FR"/>
        </a:p>
      </dgm:t>
    </dgm:pt>
    <dgm:pt modelId="{FAF9E562-FF92-4F6B-811D-EBE8BF06CF66}" type="sibTrans" cxnId="{FFE0D0F7-3C08-4D85-B98B-549CFD1F701F}">
      <dgm:prSet/>
      <dgm:spPr/>
      <dgm:t>
        <a:bodyPr/>
        <a:lstStyle/>
        <a:p>
          <a:endParaRPr lang="fr-FR"/>
        </a:p>
      </dgm:t>
    </dgm:pt>
    <dgm:pt modelId="{03D91561-7DD4-47F2-B812-BACDA1878780}">
      <dgm:prSet/>
      <dgm:spPr>
        <a:effectLst>
          <a:outerShdw blurRad="50800" dist="50800" dir="5400000" algn="ctr" rotWithShape="0">
            <a:schemeClr val="accent2">
              <a:lumMod val="75000"/>
            </a:schemeClr>
          </a:outerShdw>
        </a:effectLst>
      </dgm:spPr>
      <dgm:t>
        <a:bodyPr/>
        <a:lstStyle/>
        <a:p>
          <a:r>
            <a:rPr lang="fr-FR" b="1" i="1"/>
            <a:t>Axe 3 : Faire du bruit sur le travail</a:t>
          </a:r>
          <a:r>
            <a:rPr lang="fr-FR"/>
            <a:t>  </a:t>
          </a:r>
        </a:p>
      </dgm:t>
    </dgm:pt>
    <dgm:pt modelId="{10B29EDF-229C-41D5-903F-DBABD901D75E}" type="parTrans" cxnId="{CA0A22E7-101A-4A2C-8DEB-79193FBF5392}">
      <dgm:prSet/>
      <dgm:spPr/>
      <dgm:t>
        <a:bodyPr/>
        <a:lstStyle/>
        <a:p>
          <a:endParaRPr lang="fr-FR"/>
        </a:p>
      </dgm:t>
    </dgm:pt>
    <dgm:pt modelId="{A24036FF-C617-469B-B30B-87CF6C870735}" type="sibTrans" cxnId="{CA0A22E7-101A-4A2C-8DEB-79193FBF5392}">
      <dgm:prSet/>
      <dgm:spPr/>
      <dgm:t>
        <a:bodyPr/>
        <a:lstStyle/>
        <a:p>
          <a:endParaRPr lang="fr-FR"/>
        </a:p>
      </dgm:t>
    </dgm:pt>
    <dgm:pt modelId="{10133E8F-6644-4D59-9B36-9495672F38F5}" type="pres">
      <dgm:prSet presAssocID="{F2A4173D-4012-4EE0-B700-C51F5FAB3F41}" presName="linear" presStyleCnt="0">
        <dgm:presLayoutVars>
          <dgm:dir/>
          <dgm:resizeHandles val="exact"/>
        </dgm:presLayoutVars>
      </dgm:prSet>
      <dgm:spPr/>
    </dgm:pt>
    <dgm:pt modelId="{C48FC22C-ABF7-4E3F-B839-8F0144B0C1E5}" type="pres">
      <dgm:prSet presAssocID="{02B70F01-97A1-41D1-9678-8BC71BBC20EC}" presName="comp" presStyleCnt="0"/>
      <dgm:spPr/>
    </dgm:pt>
    <dgm:pt modelId="{1313930D-988C-4448-937E-586FA2B2824D}" type="pres">
      <dgm:prSet presAssocID="{02B70F01-97A1-41D1-9678-8BC71BBC20EC}" presName="box" presStyleLbl="node1" presStyleIdx="0" presStyleCnt="3"/>
      <dgm:spPr/>
    </dgm:pt>
    <dgm:pt modelId="{D29B3DFE-BE2D-4797-B740-E1FCBD988CE7}" type="pres">
      <dgm:prSet presAssocID="{02B70F01-97A1-41D1-9678-8BC71BBC20EC}"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dgm:spPr>
      <dgm:extLst>
        <a:ext uri="{E40237B7-FDA0-4F09-8148-C483321AD2D9}">
          <dgm14:cNvPr xmlns:dgm14="http://schemas.microsoft.com/office/drawing/2010/diagram" id="0" name="" descr="Croissance de l'activité contour"/>
        </a:ext>
      </dgm:extLst>
    </dgm:pt>
    <dgm:pt modelId="{A8549776-B414-44A0-A79E-798E656134EB}" type="pres">
      <dgm:prSet presAssocID="{02B70F01-97A1-41D1-9678-8BC71BBC20EC}" presName="text" presStyleLbl="node1" presStyleIdx="0" presStyleCnt="3">
        <dgm:presLayoutVars>
          <dgm:bulletEnabled val="1"/>
        </dgm:presLayoutVars>
      </dgm:prSet>
      <dgm:spPr/>
    </dgm:pt>
    <dgm:pt modelId="{E69955C6-9CA4-442F-989B-E0BD7B693CC7}" type="pres">
      <dgm:prSet presAssocID="{EF699CF2-5221-477F-925E-CCBC1D331B4F}" presName="spacer" presStyleCnt="0"/>
      <dgm:spPr/>
    </dgm:pt>
    <dgm:pt modelId="{E71FAFCC-402F-434C-A400-2F8F7F5355D1}" type="pres">
      <dgm:prSet presAssocID="{CC40DB53-76F8-4363-ACF6-378B818C2F42}" presName="comp" presStyleCnt="0"/>
      <dgm:spPr/>
    </dgm:pt>
    <dgm:pt modelId="{A58FDFC5-E8BF-4A9E-B03C-F2AE0035FE20}" type="pres">
      <dgm:prSet presAssocID="{CC40DB53-76F8-4363-ACF6-378B818C2F42}" presName="box" presStyleLbl="node1" presStyleIdx="1" presStyleCnt="3"/>
      <dgm:spPr/>
    </dgm:pt>
    <dgm:pt modelId="{DEE61E2A-9D9E-49FB-801F-E5D83B23EEF4}" type="pres">
      <dgm:prSet presAssocID="{CC40DB53-76F8-4363-ACF6-378B818C2F42}"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6000" r="-6000"/>
          </a:stretch>
        </a:blipFill>
      </dgm:spPr>
      <dgm:extLst>
        <a:ext uri="{E40237B7-FDA0-4F09-8148-C483321AD2D9}">
          <dgm14:cNvPr xmlns:dgm14="http://schemas.microsoft.com/office/drawing/2010/diagram" id="0" name="" descr="Bulles contour"/>
        </a:ext>
      </dgm:extLst>
    </dgm:pt>
    <dgm:pt modelId="{240C914A-E7D9-4D0B-A20C-5C551C791C9C}" type="pres">
      <dgm:prSet presAssocID="{CC40DB53-76F8-4363-ACF6-378B818C2F42}" presName="text" presStyleLbl="node1" presStyleIdx="1" presStyleCnt="3">
        <dgm:presLayoutVars>
          <dgm:bulletEnabled val="1"/>
        </dgm:presLayoutVars>
      </dgm:prSet>
      <dgm:spPr/>
    </dgm:pt>
    <dgm:pt modelId="{86DA6B60-FFD4-4501-8995-5B95A984F57B}" type="pres">
      <dgm:prSet presAssocID="{FAF9E562-FF92-4F6B-811D-EBE8BF06CF66}" presName="spacer" presStyleCnt="0"/>
      <dgm:spPr/>
    </dgm:pt>
    <dgm:pt modelId="{6905FA3A-FF9E-443B-8EA7-E27984AED101}" type="pres">
      <dgm:prSet presAssocID="{03D91561-7DD4-47F2-B812-BACDA1878780}" presName="comp" presStyleCnt="0"/>
      <dgm:spPr/>
    </dgm:pt>
    <dgm:pt modelId="{BDD93FE3-5807-436B-8875-031873E1F193}" type="pres">
      <dgm:prSet presAssocID="{03D91561-7DD4-47F2-B812-BACDA1878780}" presName="box" presStyleLbl="node1" presStyleIdx="2" presStyleCnt="3"/>
      <dgm:spPr/>
    </dgm:pt>
    <dgm:pt modelId="{31B88297-4A1F-4179-BEDC-80B719CA5780}" type="pres">
      <dgm:prSet presAssocID="{03D91561-7DD4-47F2-B812-BACDA1878780}"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6000" r="-6000"/>
          </a:stretch>
        </a:blipFill>
      </dgm:spPr>
      <dgm:extLst>
        <a:ext uri="{E40237B7-FDA0-4F09-8148-C483321AD2D9}">
          <dgm14:cNvPr xmlns:dgm14="http://schemas.microsoft.com/office/drawing/2010/diagram" id="0" name="" descr="Mégaphone1 contour"/>
        </a:ext>
      </dgm:extLst>
    </dgm:pt>
    <dgm:pt modelId="{6E230EB6-05D9-4ED5-B18F-93B464025098}" type="pres">
      <dgm:prSet presAssocID="{03D91561-7DD4-47F2-B812-BACDA1878780}" presName="text" presStyleLbl="node1" presStyleIdx="2" presStyleCnt="3">
        <dgm:presLayoutVars>
          <dgm:bulletEnabled val="1"/>
        </dgm:presLayoutVars>
      </dgm:prSet>
      <dgm:spPr/>
    </dgm:pt>
  </dgm:ptLst>
  <dgm:cxnLst>
    <dgm:cxn modelId="{9DC1650A-55A8-4C36-B897-4E6C9ADD1191}" type="presOf" srcId="{02B70F01-97A1-41D1-9678-8BC71BBC20EC}" destId="{A8549776-B414-44A0-A79E-798E656134EB}" srcOrd="1" destOrd="0" presId="urn:microsoft.com/office/officeart/2005/8/layout/vList4"/>
    <dgm:cxn modelId="{C3E05F4A-A3C0-49AF-85B5-B2CF61AFD349}" type="presOf" srcId="{F2A4173D-4012-4EE0-B700-C51F5FAB3F41}" destId="{10133E8F-6644-4D59-9B36-9495672F38F5}" srcOrd="0" destOrd="0" presId="urn:microsoft.com/office/officeart/2005/8/layout/vList4"/>
    <dgm:cxn modelId="{016CC079-5052-4595-B078-47F619A7A62E}" type="presOf" srcId="{CC40DB53-76F8-4363-ACF6-378B818C2F42}" destId="{A58FDFC5-E8BF-4A9E-B03C-F2AE0035FE20}" srcOrd="0" destOrd="0" presId="urn:microsoft.com/office/officeart/2005/8/layout/vList4"/>
    <dgm:cxn modelId="{D2286C7D-CD05-40B8-BFF8-C2B12C088F30}" type="presOf" srcId="{03D91561-7DD4-47F2-B812-BACDA1878780}" destId="{6E230EB6-05D9-4ED5-B18F-93B464025098}" srcOrd="1" destOrd="0" presId="urn:microsoft.com/office/officeart/2005/8/layout/vList4"/>
    <dgm:cxn modelId="{DB866B7F-8E0F-41EA-B431-2D409316F231}" type="presOf" srcId="{02B70F01-97A1-41D1-9678-8BC71BBC20EC}" destId="{1313930D-988C-4448-937E-586FA2B2824D}" srcOrd="0" destOrd="0" presId="urn:microsoft.com/office/officeart/2005/8/layout/vList4"/>
    <dgm:cxn modelId="{84F03DD2-9ED3-47FE-B0F6-6E0CC6716F1B}" type="presOf" srcId="{03D91561-7DD4-47F2-B812-BACDA1878780}" destId="{BDD93FE3-5807-436B-8875-031873E1F193}" srcOrd="0" destOrd="0" presId="urn:microsoft.com/office/officeart/2005/8/layout/vList4"/>
    <dgm:cxn modelId="{CA0A22E7-101A-4A2C-8DEB-79193FBF5392}" srcId="{F2A4173D-4012-4EE0-B700-C51F5FAB3F41}" destId="{03D91561-7DD4-47F2-B812-BACDA1878780}" srcOrd="2" destOrd="0" parTransId="{10B29EDF-229C-41D5-903F-DBABD901D75E}" sibTransId="{A24036FF-C617-469B-B30B-87CF6C870735}"/>
    <dgm:cxn modelId="{FFE0D0F7-3C08-4D85-B98B-549CFD1F701F}" srcId="{F2A4173D-4012-4EE0-B700-C51F5FAB3F41}" destId="{CC40DB53-76F8-4363-ACF6-378B818C2F42}" srcOrd="1" destOrd="0" parTransId="{DBC5E773-7F2B-483F-A8FC-B79DEC10B5FA}" sibTransId="{FAF9E562-FF92-4F6B-811D-EBE8BF06CF66}"/>
    <dgm:cxn modelId="{C28C8EFD-EB9B-46C9-A25F-3F0A98DCC46B}" srcId="{F2A4173D-4012-4EE0-B700-C51F5FAB3F41}" destId="{02B70F01-97A1-41D1-9678-8BC71BBC20EC}" srcOrd="0" destOrd="0" parTransId="{135A7F38-6921-4D15-8FC1-F66CCFB7531F}" sibTransId="{EF699CF2-5221-477F-925E-CCBC1D331B4F}"/>
    <dgm:cxn modelId="{EC92A3FD-3854-4076-945A-DC238FAF5D9D}" type="presOf" srcId="{CC40DB53-76F8-4363-ACF6-378B818C2F42}" destId="{240C914A-E7D9-4D0B-A20C-5C551C791C9C}" srcOrd="1" destOrd="0" presId="urn:microsoft.com/office/officeart/2005/8/layout/vList4"/>
    <dgm:cxn modelId="{C3C7B2FB-16EA-496C-B91A-66B7B84274B2}" type="presParOf" srcId="{10133E8F-6644-4D59-9B36-9495672F38F5}" destId="{C48FC22C-ABF7-4E3F-B839-8F0144B0C1E5}" srcOrd="0" destOrd="0" presId="urn:microsoft.com/office/officeart/2005/8/layout/vList4"/>
    <dgm:cxn modelId="{F3FD64BD-5C21-4B69-9FA6-682AC4CA3A3D}" type="presParOf" srcId="{C48FC22C-ABF7-4E3F-B839-8F0144B0C1E5}" destId="{1313930D-988C-4448-937E-586FA2B2824D}" srcOrd="0" destOrd="0" presId="urn:microsoft.com/office/officeart/2005/8/layout/vList4"/>
    <dgm:cxn modelId="{73ABF864-0BA8-461E-808E-FEA9E5D90A46}" type="presParOf" srcId="{C48FC22C-ABF7-4E3F-B839-8F0144B0C1E5}" destId="{D29B3DFE-BE2D-4797-B740-E1FCBD988CE7}" srcOrd="1" destOrd="0" presId="urn:microsoft.com/office/officeart/2005/8/layout/vList4"/>
    <dgm:cxn modelId="{D4130633-29AC-4305-B49C-6C02809D8E92}" type="presParOf" srcId="{C48FC22C-ABF7-4E3F-B839-8F0144B0C1E5}" destId="{A8549776-B414-44A0-A79E-798E656134EB}" srcOrd="2" destOrd="0" presId="urn:microsoft.com/office/officeart/2005/8/layout/vList4"/>
    <dgm:cxn modelId="{5D7351F7-2C71-410F-A456-7C61A203DE9F}" type="presParOf" srcId="{10133E8F-6644-4D59-9B36-9495672F38F5}" destId="{E69955C6-9CA4-442F-989B-E0BD7B693CC7}" srcOrd="1" destOrd="0" presId="urn:microsoft.com/office/officeart/2005/8/layout/vList4"/>
    <dgm:cxn modelId="{6B8CC6AA-D917-45EB-AF07-CD1616378A86}" type="presParOf" srcId="{10133E8F-6644-4D59-9B36-9495672F38F5}" destId="{E71FAFCC-402F-434C-A400-2F8F7F5355D1}" srcOrd="2" destOrd="0" presId="urn:microsoft.com/office/officeart/2005/8/layout/vList4"/>
    <dgm:cxn modelId="{3C3E5331-06F8-46BC-95F3-270BB444C149}" type="presParOf" srcId="{E71FAFCC-402F-434C-A400-2F8F7F5355D1}" destId="{A58FDFC5-E8BF-4A9E-B03C-F2AE0035FE20}" srcOrd="0" destOrd="0" presId="urn:microsoft.com/office/officeart/2005/8/layout/vList4"/>
    <dgm:cxn modelId="{2CABFDED-51BA-45F0-B4A4-101776C6B487}" type="presParOf" srcId="{E71FAFCC-402F-434C-A400-2F8F7F5355D1}" destId="{DEE61E2A-9D9E-49FB-801F-E5D83B23EEF4}" srcOrd="1" destOrd="0" presId="urn:microsoft.com/office/officeart/2005/8/layout/vList4"/>
    <dgm:cxn modelId="{EE3A99C3-83F5-411A-BA11-397C4D6C5F4E}" type="presParOf" srcId="{E71FAFCC-402F-434C-A400-2F8F7F5355D1}" destId="{240C914A-E7D9-4D0B-A20C-5C551C791C9C}" srcOrd="2" destOrd="0" presId="urn:microsoft.com/office/officeart/2005/8/layout/vList4"/>
    <dgm:cxn modelId="{7144412C-89A6-4F6D-8AB0-70AC979DF328}" type="presParOf" srcId="{10133E8F-6644-4D59-9B36-9495672F38F5}" destId="{86DA6B60-FFD4-4501-8995-5B95A984F57B}" srcOrd="3" destOrd="0" presId="urn:microsoft.com/office/officeart/2005/8/layout/vList4"/>
    <dgm:cxn modelId="{0DF653D5-07A6-4E94-9F7C-485344200387}" type="presParOf" srcId="{10133E8F-6644-4D59-9B36-9495672F38F5}" destId="{6905FA3A-FF9E-443B-8EA7-E27984AED101}" srcOrd="4" destOrd="0" presId="urn:microsoft.com/office/officeart/2005/8/layout/vList4"/>
    <dgm:cxn modelId="{CEE5B06E-17BC-4249-B2E0-099EADEBF37B}" type="presParOf" srcId="{6905FA3A-FF9E-443B-8EA7-E27984AED101}" destId="{BDD93FE3-5807-436B-8875-031873E1F193}" srcOrd="0" destOrd="0" presId="urn:microsoft.com/office/officeart/2005/8/layout/vList4"/>
    <dgm:cxn modelId="{19E0B671-A62C-4DE9-8C94-F3369C561959}" type="presParOf" srcId="{6905FA3A-FF9E-443B-8EA7-E27984AED101}" destId="{31B88297-4A1F-4179-BEDC-80B719CA5780}" srcOrd="1" destOrd="0" presId="urn:microsoft.com/office/officeart/2005/8/layout/vList4"/>
    <dgm:cxn modelId="{E9169679-F5BD-469A-97B4-08B97A9C56FC}" type="presParOf" srcId="{6905FA3A-FF9E-443B-8EA7-E27984AED101}" destId="{6E230EB6-05D9-4ED5-B18F-93B46402509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3930D-988C-4448-937E-586FA2B2824D}">
      <dsp:nvSpPr>
        <dsp:cNvPr id="0" name=""/>
        <dsp:cNvSpPr/>
      </dsp:nvSpPr>
      <dsp:spPr>
        <a:xfrm>
          <a:off x="0" y="0"/>
          <a:ext cx="5948287" cy="16092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dirty="0"/>
            <a:t>Axe 1 : Agir sur le travail</a:t>
          </a:r>
          <a:r>
            <a:rPr lang="fr-FR" sz="2500" kern="1200" dirty="0"/>
            <a:t> </a:t>
          </a:r>
          <a:r>
            <a:rPr lang="fr-FR" sz="2500" b="1" i="1" kern="1200" dirty="0"/>
            <a:t>avec les travailleurs et les travailleuses</a:t>
          </a:r>
          <a:endParaRPr lang="fr-FR" sz="2500" kern="1200" dirty="0"/>
        </a:p>
      </dsp:txBody>
      <dsp:txXfrm>
        <a:off x="1350578" y="0"/>
        <a:ext cx="4597709" cy="1609205"/>
      </dsp:txXfrm>
    </dsp:sp>
    <dsp:sp modelId="{D29B3DFE-BE2D-4797-B740-E1FCBD988CE7}">
      <dsp:nvSpPr>
        <dsp:cNvPr id="0" name=""/>
        <dsp:cNvSpPr/>
      </dsp:nvSpPr>
      <dsp:spPr>
        <a:xfrm>
          <a:off x="160920" y="160920"/>
          <a:ext cx="1189657" cy="128736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FDFC5-E8BF-4A9E-B03C-F2AE0035FE20}">
      <dsp:nvSpPr>
        <dsp:cNvPr id="0" name=""/>
        <dsp:cNvSpPr/>
      </dsp:nvSpPr>
      <dsp:spPr>
        <a:xfrm>
          <a:off x="0" y="1770126"/>
          <a:ext cx="5948287" cy="1609205"/>
        </a:xfrm>
        <a:prstGeom prst="roundRect">
          <a:avLst>
            <a:gd name="adj" fmla="val 10000"/>
          </a:avLst>
        </a:prstGeom>
        <a:solidFill>
          <a:srgbClr val="E8591D"/>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1">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dirty="0"/>
            <a:t>Axe 2 : Porter une vision partagée du travail</a:t>
          </a:r>
          <a:r>
            <a:rPr lang="fr-FR" sz="2500" kern="1200" dirty="0"/>
            <a:t>  </a:t>
          </a:r>
          <a:r>
            <a:rPr lang="fr-FR" sz="2500" i="1" kern="1200" dirty="0"/>
            <a:t>avec un        « tour de France CFDT du travail » sur les années 2025/2026 !</a:t>
          </a:r>
          <a:endParaRPr lang="fr-FR" sz="2500" kern="1200" dirty="0"/>
        </a:p>
      </dsp:txBody>
      <dsp:txXfrm>
        <a:off x="1350578" y="1770126"/>
        <a:ext cx="4597709" cy="1609205"/>
      </dsp:txXfrm>
    </dsp:sp>
    <dsp:sp modelId="{DEE61E2A-9D9E-49FB-801F-E5D83B23EEF4}">
      <dsp:nvSpPr>
        <dsp:cNvPr id="0" name=""/>
        <dsp:cNvSpPr/>
      </dsp:nvSpPr>
      <dsp:spPr>
        <a:xfrm>
          <a:off x="160920" y="1931047"/>
          <a:ext cx="1189657" cy="1287364"/>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93FE3-5807-436B-8875-031873E1F193}">
      <dsp:nvSpPr>
        <dsp:cNvPr id="0" name=""/>
        <dsp:cNvSpPr/>
      </dsp:nvSpPr>
      <dsp:spPr>
        <a:xfrm>
          <a:off x="0" y="3540253"/>
          <a:ext cx="5948287" cy="1609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a:t>Axe 3 : Faire du bruit sur le travail</a:t>
          </a:r>
          <a:r>
            <a:rPr lang="fr-FR" sz="2500" kern="1200"/>
            <a:t>  </a:t>
          </a:r>
        </a:p>
      </dsp:txBody>
      <dsp:txXfrm>
        <a:off x="1350578" y="3540253"/>
        <a:ext cx="4597709" cy="1609205"/>
      </dsp:txXfrm>
    </dsp:sp>
    <dsp:sp modelId="{31B88297-4A1F-4179-BEDC-80B719CA5780}">
      <dsp:nvSpPr>
        <dsp:cNvPr id="0" name=""/>
        <dsp:cNvSpPr/>
      </dsp:nvSpPr>
      <dsp:spPr>
        <a:xfrm>
          <a:off x="160920" y="3701173"/>
          <a:ext cx="1189657" cy="1287364"/>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7"/>
          </a:xfrm>
          <a:prstGeom prst="rect">
            <a:avLst/>
          </a:prstGeom>
        </p:spPr>
        <p:txBody>
          <a:bodyPr vert="horz" lIns="95552" tIns="47777" rIns="95552" bIns="47777" rtlCol="0"/>
          <a:lstStyle>
            <a:lvl1pPr algn="l">
              <a:defRPr sz="1300"/>
            </a:lvl1pPr>
          </a:lstStyle>
          <a:p>
            <a:endParaRPr lang="fr-FR"/>
          </a:p>
        </p:txBody>
      </p:sp>
      <p:sp>
        <p:nvSpPr>
          <p:cNvPr id="3" name="Espace réservé de la date 2"/>
          <p:cNvSpPr>
            <a:spLocks noGrp="1"/>
          </p:cNvSpPr>
          <p:nvPr>
            <p:ph type="dt" idx="1"/>
          </p:nvPr>
        </p:nvSpPr>
        <p:spPr>
          <a:xfrm>
            <a:off x="3850443" y="0"/>
            <a:ext cx="2945660" cy="498057"/>
          </a:xfrm>
          <a:prstGeom prst="rect">
            <a:avLst/>
          </a:prstGeom>
        </p:spPr>
        <p:txBody>
          <a:bodyPr vert="horz" lIns="95552" tIns="47777" rIns="95552" bIns="47777" rtlCol="0"/>
          <a:lstStyle>
            <a:lvl1pPr algn="r">
              <a:defRPr sz="1300"/>
            </a:lvl1pPr>
          </a:lstStyle>
          <a:p>
            <a:fld id="{C2A536B8-FB43-40AC-B3AE-4C53B268861F}" type="datetimeFigureOut">
              <a:rPr lang="fr-FR" smtClean="0"/>
              <a:t>01/03/2026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2" tIns="47777" rIns="95552" bIns="47777"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5552" tIns="47777" rIns="95552" bIns="4777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8054"/>
          </a:xfrm>
          <a:prstGeom prst="rect">
            <a:avLst/>
          </a:prstGeom>
        </p:spPr>
        <p:txBody>
          <a:bodyPr vert="horz" lIns="95552" tIns="47777" rIns="95552" bIns="4777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60" cy="498054"/>
          </a:xfrm>
          <a:prstGeom prst="rect">
            <a:avLst/>
          </a:prstGeom>
        </p:spPr>
        <p:txBody>
          <a:bodyPr vert="horz" lIns="95552" tIns="47777" rIns="95552" bIns="47777" rtlCol="0" anchor="b"/>
          <a:lstStyle>
            <a:lvl1pPr algn="r">
              <a:defRPr sz="1300"/>
            </a:lvl1pPr>
          </a:lstStyle>
          <a:p>
            <a:fld id="{7DC1201F-7090-4BD0-A1AC-878EFD998509}" type="slidenum">
              <a:rPr lang="fr-FR" smtClean="0"/>
              <a:t>‹N°›</a:t>
            </a:fld>
            <a:endParaRPr lang="fr-FR"/>
          </a:p>
        </p:txBody>
      </p:sp>
    </p:spTree>
    <p:extLst>
      <p:ext uri="{BB962C8B-B14F-4D97-AF65-F5344CB8AC3E}">
        <p14:creationId xmlns:p14="http://schemas.microsoft.com/office/powerpoint/2010/main" val="24207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Bef>
                <a:spcPts val="579"/>
              </a:spcBef>
            </a:pPr>
            <a:r>
              <a:rPr lang="fr-FR" sz="1700" dirty="0">
                <a:latin typeface="Calibri" panose="020F0502020204030204" pitchFamily="34" charset="0"/>
                <a:ea typeface="PMingLiU" panose="02020500000000000000" pitchFamily="18" charset="-120"/>
                <a:cs typeface="Times New Roman" panose="02020603050405020304" pitchFamily="18" charset="0"/>
              </a:rPr>
              <a:t> Vous avez peut-être commencé à repérer les vidéos « </a:t>
            </a:r>
            <a:r>
              <a:rPr lang="fr-FR" sz="1700" i="1" dirty="0">
                <a:latin typeface="Calibri" panose="020F0502020204030204" pitchFamily="34" charset="0"/>
                <a:ea typeface="PMingLiU" panose="02020500000000000000" pitchFamily="18" charset="-120"/>
                <a:cs typeface="Times New Roman" panose="02020603050405020304" pitchFamily="18" charset="0"/>
              </a:rPr>
              <a:t>travail et vous</a:t>
            </a:r>
            <a:r>
              <a:rPr lang="fr-FR" sz="1700" dirty="0">
                <a:latin typeface="Calibri" panose="020F0502020204030204" pitchFamily="34" charset="0"/>
                <a:ea typeface="PMingLiU" panose="02020500000000000000" pitchFamily="18" charset="-120"/>
                <a:cs typeface="Times New Roman" panose="02020603050405020304" pitchFamily="18" charset="0"/>
              </a:rPr>
              <a:t> » sur les Réseaux Sociaux. C’est un des premiers résultats du projet </a:t>
            </a:r>
            <a:r>
              <a:rPr lang="fr-FR" sz="1700" i="1" dirty="0">
                <a:latin typeface="Calibri" panose="020F0502020204030204" pitchFamily="34" charset="0"/>
                <a:ea typeface="PMingLiU" panose="02020500000000000000" pitchFamily="18" charset="-120"/>
                <a:cs typeface="Times New Roman" panose="02020603050405020304" pitchFamily="18" charset="0"/>
              </a:rPr>
              <a:t>Le travail que nous voulons</a:t>
            </a:r>
            <a:r>
              <a:rPr lang="fr-FR" sz="1700" dirty="0">
                <a:latin typeface="Calibri" panose="020F0502020204030204" pitchFamily="34" charset="0"/>
                <a:ea typeface="PMingLiU" panose="02020500000000000000" pitchFamily="18" charset="-120"/>
                <a:cs typeface="Times New Roman" panose="02020603050405020304" pitchFamily="18" charset="0"/>
              </a:rPr>
              <a:t> qui se construit actuellement collectivement et transversalement.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Ce projet s’appuie sur le « réseau travail confédéral » où sont représentées les Fédérations, URI et Unions, sur des groupes de travail spécifiques (comme le groupe confédéral “QVCT”) ainsi que sur des groupes miroir composés de militants de sections et de syndicats.  </a:t>
            </a: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A </a:t>
            </a:r>
            <a:r>
              <a:rPr lang="fr-FR" sz="1700" dirty="0" err="1">
                <a:latin typeface="Calibri" panose="020F0502020204030204" pitchFamily="34" charset="0"/>
                <a:ea typeface="PMingLiU" panose="02020500000000000000" pitchFamily="18" charset="-120"/>
                <a:cs typeface="Times New Roman" panose="02020603050405020304" pitchFamily="18" charset="0"/>
              </a:rPr>
              <a:t>pârtir</a:t>
            </a:r>
            <a:r>
              <a:rPr lang="fr-FR" sz="1700" dirty="0">
                <a:latin typeface="Calibri" panose="020F0502020204030204" pitchFamily="34" charset="0"/>
                <a:ea typeface="PMingLiU" panose="02020500000000000000" pitchFamily="18" charset="-120"/>
                <a:cs typeface="Times New Roman" panose="02020603050405020304" pitchFamily="18" charset="0"/>
              </a:rPr>
              <a:t> des axes de travail votés au Bureau National.</a:t>
            </a:r>
          </a:p>
          <a:p>
            <a:pPr>
              <a:lnSpc>
                <a:spcPct val="107000"/>
              </a:lnSpc>
              <a:spcAft>
                <a:spcPts val="101"/>
              </a:spcAft>
            </a:pP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r>
              <a:rPr lang="fr-FR" sz="1700" dirty="0">
                <a:latin typeface="Calibri" panose="020F0502020204030204" pitchFamily="34" charset="0"/>
                <a:ea typeface="PMingLiU" panose="02020500000000000000" pitchFamily="18" charset="-120"/>
                <a:cs typeface="Times New Roman" panose="02020603050405020304" pitchFamily="18" charset="0"/>
              </a:rPr>
              <a:t> Les différentes dimensions (communication, outillage, pratiques syndicales, formation, actions revendicatives, ...) sont structurées autour de 3 axes interdépendants, articulés et menés concomitamment : </a:t>
            </a:r>
          </a:p>
          <a:p>
            <a:pPr>
              <a:lnSpc>
                <a:spcPct val="107000"/>
              </a:lnSpc>
              <a:spcAft>
                <a:spcPts val="92"/>
              </a:spcAft>
            </a:pPr>
            <a:endParaRPr lang="fr-FR" sz="1700" dirty="0">
              <a:latin typeface="Calibri" panose="020F0502020204030204" pitchFamily="34" charset="0"/>
              <a:ea typeface="PMingLiU" panose="02020500000000000000" pitchFamily="18" charset="-120"/>
              <a:cs typeface="Times New Roman" panose="02020603050405020304" pitchFamily="18" charset="0"/>
            </a:endParaRPr>
          </a:p>
          <a:p>
            <a:pPr defTabSz="881939">
              <a:lnSpc>
                <a:spcPct val="107000"/>
              </a:lnSpc>
              <a:spcAft>
                <a:spcPts val="92"/>
              </a:spcAft>
              <a:defRPr/>
            </a:pPr>
            <a:r>
              <a:rPr lang="fr-FR" sz="1700" dirty="0">
                <a:latin typeface="Calibri" panose="020F0502020204030204" pitchFamily="34" charset="0"/>
                <a:ea typeface="PMingLiU" panose="02020500000000000000" pitchFamily="18" charset="-120"/>
                <a:cs typeface="Times New Roman" panose="02020603050405020304" pitchFamily="18" charset="0"/>
              </a:rPr>
              <a:t>Vous trouverez la déclinaison en actions en fin de note.</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2</a:t>
            </a:fld>
            <a:endParaRPr lang="fr-FR"/>
          </a:p>
        </p:txBody>
      </p:sp>
    </p:spTree>
    <p:extLst>
      <p:ext uri="{BB962C8B-B14F-4D97-AF65-F5344CB8AC3E}">
        <p14:creationId xmlns:p14="http://schemas.microsoft.com/office/powerpoint/2010/main" val="374490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32460" indent="436682"/>
            <a:r>
              <a:rPr lang="fr-FR" sz="1700" dirty="0">
                <a:latin typeface="Calibri" panose="020F0502020204030204" pitchFamily="34" charset="0"/>
                <a:ea typeface="PMingLiU" panose="02020500000000000000" pitchFamily="18" charset="-120"/>
                <a:cs typeface="Times New Roman" panose="02020603050405020304" pitchFamily="18" charset="0"/>
              </a:rPr>
              <a:t>Parler du travail, s’écouter, argumenter, débattre des transformations en cours ou à réaliser, c’est ce qui permet à chacun·e de s’émanciper mais aussi d’être acteur et porteur de ces évolutions construites collectivement. Les liens établis entre le manque de sens, d’autonomie, de reconnaissance, de respect, l’absence de pouvoir d’agir au travail et certains comportements électoraux (abstention, vote RN) conduisent en effet la CFDT à faire du travail un des leviers de son action syndicale pour lutter contre l’extrême-droite.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r>
              <a:rPr lang="fr-FR" sz="1700" dirty="0">
                <a:latin typeface="Calibri" panose="020F0502020204030204" pitchFamily="34" charset="0"/>
                <a:ea typeface="PMingLiU" panose="02020500000000000000" pitchFamily="18" charset="-120"/>
                <a:cs typeface="Times New Roman" panose="02020603050405020304" pitchFamily="18" charset="0"/>
              </a:rPr>
              <a:t> Ce projet sera également de nature à développer la CFDT et faire vivre son syndicalisme d’adhérents.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45"/>
              </a:spcAft>
            </a:pPr>
            <a:r>
              <a:rPr lang="fr-FR" sz="1700" b="1" dirty="0">
                <a:latin typeface="Calibri" panose="020F0502020204030204" pitchFamily="34" charset="0"/>
                <a:ea typeface="PMingLiU" panose="02020500000000000000" pitchFamily="18" charset="-120"/>
                <a:cs typeface="Times New Roman" panose="02020603050405020304" pitchFamily="18" charset="0"/>
              </a:rPr>
              <a:t>Financement du projet : </a:t>
            </a:r>
            <a:r>
              <a:rPr lang="fr-FR" sz="1700" dirty="0">
                <a:latin typeface="Calibri" panose="020F0502020204030204" pitchFamily="34" charset="0"/>
                <a:ea typeface="PMingLiU" panose="02020500000000000000" pitchFamily="18" charset="-120"/>
                <a:cs typeface="Times New Roman" panose="02020603050405020304" pitchFamily="18" charset="0"/>
              </a:rPr>
              <a:t>Répartition de la prise en charge financière à 60% pour la confédération, 20% pour les URI et 20% pour les Fédérations.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3</a:t>
            </a:fld>
            <a:endParaRPr lang="fr-FR"/>
          </a:p>
        </p:txBody>
      </p:sp>
    </p:spTree>
    <p:extLst>
      <p:ext uri="{BB962C8B-B14F-4D97-AF65-F5344CB8AC3E}">
        <p14:creationId xmlns:p14="http://schemas.microsoft.com/office/powerpoint/2010/main" val="118829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4</a:t>
            </a:fld>
            <a:endParaRPr lang="fr-FR"/>
          </a:p>
        </p:txBody>
      </p:sp>
    </p:spTree>
    <p:extLst>
      <p:ext uri="{BB962C8B-B14F-4D97-AF65-F5344CB8AC3E}">
        <p14:creationId xmlns:p14="http://schemas.microsoft.com/office/powerpoint/2010/main" val="292221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300" b="1" cap="all" dirty="0"/>
              <a:t>La qualité de vie au travail</a:t>
            </a:r>
          </a:p>
          <a:p>
            <a:pPr>
              <a:defRPr/>
            </a:pPr>
            <a:endParaRPr lang="fr-FR" sz="1300" b="1" cap="all" dirty="0"/>
          </a:p>
          <a:p>
            <a:pPr>
              <a:defRPr/>
            </a:pPr>
            <a:r>
              <a:rPr lang="fr-FR" dirty="0"/>
              <a:t>La notion de qualité de l’emploi et du travail est évoquée pour la première fois en France, mais aussi en Europe, dans les années 70, en réponse à une demande sociale forte, relayée par le pouvoir politique, visant à développer des modes d’organisation du travail innovants capables de concilier l’efficacité et l’intérêt du travail. À l’époque, l’objectif est d’accroître à la fois la satisfaction professionnelle des salariés et la performance des entreprises. </a:t>
            </a:r>
          </a:p>
          <a:p>
            <a:pPr>
              <a:defRPr/>
            </a:pPr>
            <a:endParaRPr lang="fr-FR" b="1" dirty="0"/>
          </a:p>
          <a:p>
            <a:pPr>
              <a:defRPr/>
            </a:pPr>
            <a:r>
              <a:rPr lang="fr-FR" b="1" cap="all" dirty="0"/>
              <a:t>Une approche globale et intégrée du travail</a:t>
            </a:r>
          </a:p>
          <a:p>
            <a:pPr>
              <a:defRPr/>
            </a:pPr>
            <a:endParaRPr lang="fr-FR" b="1" cap="all" dirty="0"/>
          </a:p>
          <a:p>
            <a:pPr>
              <a:defRPr/>
            </a:pPr>
            <a:r>
              <a:rPr lang="fr-FR" dirty="0"/>
              <a:t>La santé constitue le socle de la qualité de vie au travail, dans son acception la plus  large : un état de complet bien-être physique, mental et social. Au-delà, la qualité de vie au travail doit être mesurée sur le plan de l’épanouissement personnel qu’elle est capable d’engendrer, depuis la conciliation des temps de vie, en passant par le développement des compétences, des capacités relationnelles, de la créativité ou de la connaissance de soi. Le résultat dépend de la place qu’accorde au travail et à l’homme, l’ensemble des acteurs, mais plus particulièrement ceux qui assument le pouvoir dans l’entreprise : le travail est-il, oui ou non, dans la réalité quotidienne, considéré comme un facteur stratégique ?</a:t>
            </a:r>
          </a:p>
          <a:p>
            <a:pPr>
              <a:defRPr/>
            </a:pPr>
            <a:r>
              <a:rPr lang="fr-FR" dirty="0"/>
              <a:t>Le sens de cette notion varie selon les individus, leur statut, leur âge, leur genre, leur emploi, mais il est possible d’identifier un certain nombre de facteurs-clés qui apparaissent déterminants pour la qualité de vie au travail :</a:t>
            </a:r>
          </a:p>
          <a:p>
            <a:pPr>
              <a:defRPr/>
            </a:pPr>
            <a:endParaRPr lang="fr-FR" dirty="0"/>
          </a:p>
          <a:p>
            <a:pPr>
              <a:defRPr/>
            </a:pPr>
            <a:r>
              <a:rPr lang="fr-FR" b="1" cap="all" dirty="0"/>
              <a:t>Les facteurs déterminants pour la qualité de vie au travail</a:t>
            </a:r>
          </a:p>
          <a:p>
            <a:pPr>
              <a:defRPr/>
            </a:pPr>
            <a:endParaRPr lang="fr-FR" dirty="0"/>
          </a:p>
          <a:p>
            <a:pPr>
              <a:defRPr/>
            </a:pPr>
            <a:r>
              <a:rPr lang="fr-FR" dirty="0"/>
              <a:t>• </a:t>
            </a:r>
            <a:r>
              <a:rPr lang="fr-FR" b="1" dirty="0"/>
              <a:t>relations sociales et professionnelles</a:t>
            </a:r>
            <a:r>
              <a:rPr lang="fr-FR" dirty="0"/>
              <a:t> : reconnaissance du travail, respect, écoute, considération des collègues et de la hiérarchie, information, dialogue social et participation aux décisions ;</a:t>
            </a:r>
          </a:p>
          <a:p>
            <a:pPr>
              <a:defRPr/>
            </a:pPr>
            <a:r>
              <a:rPr lang="fr-FR" dirty="0"/>
              <a:t>• </a:t>
            </a:r>
            <a:r>
              <a:rPr lang="fr-FR" b="1" dirty="0"/>
              <a:t>contenu du travail</a:t>
            </a:r>
            <a:r>
              <a:rPr lang="fr-FR" dirty="0"/>
              <a:t> : autonomie, variété des tâches, degré de responsabilité ;</a:t>
            </a:r>
          </a:p>
          <a:p>
            <a:pPr>
              <a:defRPr/>
            </a:pPr>
            <a:r>
              <a:rPr lang="fr-FR" dirty="0"/>
              <a:t>• </a:t>
            </a:r>
            <a:r>
              <a:rPr lang="fr-FR" b="1" dirty="0"/>
              <a:t>environnement physique du travail</a:t>
            </a:r>
            <a:r>
              <a:rPr lang="fr-FR" dirty="0"/>
              <a:t> : sécurité, bruit, chaleur, éclairage, propreté, cadre spatial ;</a:t>
            </a:r>
          </a:p>
          <a:p>
            <a:pPr>
              <a:defRPr/>
            </a:pPr>
            <a:r>
              <a:rPr lang="fr-FR" dirty="0"/>
              <a:t>• </a:t>
            </a:r>
            <a:r>
              <a:rPr lang="fr-FR" b="1" dirty="0"/>
              <a:t>organisation du travail</a:t>
            </a:r>
            <a:r>
              <a:rPr lang="fr-FR" dirty="0"/>
              <a:t> : qualité de la prescription du travail, capacité d’appui de l’organisation dans la résolution des dysfonctionnements, démarches de progrès organisationnel, pénibilité, charge de travail, prévention des risques professionnels ;</a:t>
            </a:r>
          </a:p>
          <a:p>
            <a:pPr>
              <a:defRPr/>
            </a:pPr>
            <a:r>
              <a:rPr lang="fr-FR" dirty="0"/>
              <a:t>• </a:t>
            </a:r>
            <a:r>
              <a:rPr lang="fr-FR" b="1" dirty="0"/>
              <a:t>réalisation et développement professionnel </a:t>
            </a:r>
            <a:r>
              <a:rPr lang="fr-FR" dirty="0"/>
              <a:t>: rémunération, formation, validation des acquis, développement des compétences, sécurité des parcours professionnels ;</a:t>
            </a:r>
          </a:p>
          <a:p>
            <a:pPr>
              <a:defRPr/>
            </a:pPr>
            <a:r>
              <a:rPr lang="fr-FR" dirty="0"/>
              <a:t>• </a:t>
            </a:r>
            <a:r>
              <a:rPr lang="fr-FR" b="1" dirty="0"/>
              <a:t>conciliation entre vie au travail et vie hors travail</a:t>
            </a:r>
            <a:r>
              <a:rPr lang="fr-FR" dirty="0"/>
              <a:t> : rythme et horaires de travail, vie familiale, accès aux services, loisirs, transports…</a:t>
            </a: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5</a:t>
            </a:fld>
            <a:endParaRPr lang="fr-FR"/>
          </a:p>
        </p:txBody>
      </p:sp>
    </p:spTree>
    <p:extLst>
      <p:ext uri="{BB962C8B-B14F-4D97-AF65-F5344CB8AC3E}">
        <p14:creationId xmlns:p14="http://schemas.microsoft.com/office/powerpoint/2010/main" val="307413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Livrables calendrier</a:t>
            </a: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7</a:t>
            </a:fld>
            <a:endParaRPr lang="fr-FR"/>
          </a:p>
        </p:txBody>
      </p:sp>
    </p:spTree>
    <p:extLst>
      <p:ext uri="{BB962C8B-B14F-4D97-AF65-F5344CB8AC3E}">
        <p14:creationId xmlns:p14="http://schemas.microsoft.com/office/powerpoint/2010/main" val="226413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8</a:t>
            </a:fld>
            <a:endParaRPr lang="fr-FR"/>
          </a:p>
        </p:txBody>
      </p:sp>
    </p:spTree>
    <p:extLst>
      <p:ext uri="{BB962C8B-B14F-4D97-AF65-F5344CB8AC3E}">
        <p14:creationId xmlns:p14="http://schemas.microsoft.com/office/powerpoint/2010/main" val="338190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9</a:t>
            </a:fld>
            <a:endParaRPr lang="fr-FR"/>
          </a:p>
        </p:txBody>
      </p:sp>
    </p:spTree>
    <p:extLst>
      <p:ext uri="{BB962C8B-B14F-4D97-AF65-F5344CB8AC3E}">
        <p14:creationId xmlns:p14="http://schemas.microsoft.com/office/powerpoint/2010/main" val="2084798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FB7480-D529-B92D-7DB3-69B0BF8F47C2}"/>
              </a:ext>
            </a:extLst>
          </p:cNvPr>
          <p:cNvSpPr/>
          <p:nvPr userDrawn="1"/>
        </p:nvSpPr>
        <p:spPr>
          <a:xfrm>
            <a:off x="3692105" y="245730"/>
            <a:ext cx="8499895" cy="661227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DD2CBD3-2594-AAFB-A594-C9847AF01A08}"/>
              </a:ext>
            </a:extLst>
          </p:cNvPr>
          <p:cNvSpPr>
            <a:spLocks noGrp="1"/>
          </p:cNvSpPr>
          <p:nvPr>
            <p:ph type="ctrTitle"/>
          </p:nvPr>
        </p:nvSpPr>
        <p:spPr>
          <a:xfrm>
            <a:off x="3920706" y="406400"/>
            <a:ext cx="7433094" cy="2387600"/>
          </a:xfrm>
        </p:spPr>
        <p:txBody>
          <a:bodyPr anchor="b"/>
          <a:lstStyle>
            <a:lvl1pPr algn="l">
              <a:defRPr sz="60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13D5ABB1-9432-49BB-E60E-F7D0389A6AD9}"/>
              </a:ext>
            </a:extLst>
          </p:cNvPr>
          <p:cNvSpPr>
            <a:spLocks noGrp="1"/>
          </p:cNvSpPr>
          <p:nvPr>
            <p:ph type="subTitle" idx="1"/>
          </p:nvPr>
        </p:nvSpPr>
        <p:spPr>
          <a:xfrm>
            <a:off x="3920706" y="3343245"/>
            <a:ext cx="9144000" cy="1655762"/>
          </a:xfrm>
        </p:spPr>
        <p:txBody>
          <a:bodyPr>
            <a:normAutofit/>
          </a:bodyPr>
          <a:lstStyle>
            <a:lvl1pPr marL="0" indent="0" algn="l">
              <a:buFont typeface="Arial" panose="020B0604020202020204" pitchFamily="34" charset="0"/>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9" name="Image 8">
            <a:extLst>
              <a:ext uri="{FF2B5EF4-FFF2-40B4-BE49-F238E27FC236}">
                <a16:creationId xmlns:a16="http://schemas.microsoft.com/office/drawing/2014/main" id="{9E92A11D-5A2D-C89F-E362-27A2959E62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885" y="245730"/>
            <a:ext cx="1755961" cy="2708940"/>
          </a:xfrm>
          <a:prstGeom prst="rect">
            <a:avLst/>
          </a:prstGeom>
        </p:spPr>
      </p:pic>
      <p:pic>
        <p:nvPicPr>
          <p:cNvPr id="15" name="Image 14">
            <a:extLst>
              <a:ext uri="{FF2B5EF4-FFF2-40B4-BE49-F238E27FC236}">
                <a16:creationId xmlns:a16="http://schemas.microsoft.com/office/drawing/2014/main" id="{4AD2E14A-7D25-4023-8F20-9D6ECC9E7B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077" y="5136369"/>
            <a:ext cx="2941575" cy="731584"/>
          </a:xfrm>
          <a:prstGeom prst="rect">
            <a:avLst/>
          </a:prstGeom>
        </p:spPr>
      </p:pic>
      <p:sp>
        <p:nvSpPr>
          <p:cNvPr id="16" name="Espace réservé de la date 3">
            <a:extLst>
              <a:ext uri="{FF2B5EF4-FFF2-40B4-BE49-F238E27FC236}">
                <a16:creationId xmlns:a16="http://schemas.microsoft.com/office/drawing/2014/main" id="{7C02FF54-A8CA-ED4A-2B5B-DF8251950D38}"/>
              </a:ext>
            </a:extLst>
          </p:cNvPr>
          <p:cNvSpPr>
            <a:spLocks noGrp="1"/>
          </p:cNvSpPr>
          <p:nvPr>
            <p:ph type="dt" sz="half" idx="10"/>
          </p:nvPr>
        </p:nvSpPr>
        <p:spPr>
          <a:xfrm>
            <a:off x="838200" y="6356350"/>
            <a:ext cx="2743200" cy="365125"/>
          </a:xfrm>
        </p:spPr>
        <p:txBody>
          <a:bodyPr/>
          <a:lstStyle/>
          <a:p>
            <a:fld id="{2D6FAA83-CB19-411E-9D89-2B9E64384F0B}" type="datetime1">
              <a:rPr lang="fr-FR" smtClean="0"/>
              <a:t>01/03/2026</a:t>
            </a:fld>
            <a:endParaRPr lang="fr-FR"/>
          </a:p>
        </p:txBody>
      </p:sp>
      <p:sp>
        <p:nvSpPr>
          <p:cNvPr id="17" name="Espace réservé du pied de page 4">
            <a:extLst>
              <a:ext uri="{FF2B5EF4-FFF2-40B4-BE49-F238E27FC236}">
                <a16:creationId xmlns:a16="http://schemas.microsoft.com/office/drawing/2014/main" id="{49E7DC41-8120-98BD-450B-AB24366A80DF}"/>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dirty="0"/>
          </a:p>
        </p:txBody>
      </p:sp>
      <p:sp>
        <p:nvSpPr>
          <p:cNvPr id="18" name="Espace réservé du numéro de diapositive 5">
            <a:extLst>
              <a:ext uri="{FF2B5EF4-FFF2-40B4-BE49-F238E27FC236}">
                <a16:creationId xmlns:a16="http://schemas.microsoft.com/office/drawing/2014/main" id="{2F9AD13A-F8E8-4274-A121-86B23F935DB4}"/>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126450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avec légend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6C463EC2-AAE1-477E-B3E8-319C522DE0D7}" type="datetime1">
              <a:rPr lang="fr-FR" smtClean="0"/>
              <a:t>01/03/2026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3860800" y="1860550"/>
            <a:ext cx="7493000" cy="4325937"/>
          </a:xfrm>
        </p:spPr>
        <p:txBody>
          <a:bodyPr/>
          <a:lstStyle/>
          <a:p>
            <a:endParaRPr lang="fr-FR"/>
          </a:p>
        </p:txBody>
      </p:sp>
      <p:sp>
        <p:nvSpPr>
          <p:cNvPr id="7" name="Espace réservé du contenu 2">
            <a:extLst>
              <a:ext uri="{FF2B5EF4-FFF2-40B4-BE49-F238E27FC236}">
                <a16:creationId xmlns:a16="http://schemas.microsoft.com/office/drawing/2014/main" id="{C3D68CF7-9D37-50CE-D451-999420B854F9}"/>
              </a:ext>
            </a:extLst>
          </p:cNvPr>
          <p:cNvSpPr>
            <a:spLocks noGrp="1"/>
          </p:cNvSpPr>
          <p:nvPr>
            <p:ph sz="half" idx="1"/>
          </p:nvPr>
        </p:nvSpPr>
        <p:spPr>
          <a:xfrm>
            <a:off x="838200" y="1860550"/>
            <a:ext cx="2743200" cy="43259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2414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18AE6DD3-9D8F-4549-B9E1-44500FCC41C1}" type="datetime1">
              <a:rPr lang="fr-FR" smtClean="0"/>
              <a:t>01/03/2026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838200" y="1860550"/>
            <a:ext cx="10515600" cy="4325937"/>
          </a:xfrm>
        </p:spPr>
        <p:txBody>
          <a:bodyPr/>
          <a:lstStyle/>
          <a:p>
            <a:endParaRPr lang="fr-F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85445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82C07-7C89-56E0-7F8B-23E004E9C9E5}"/>
              </a:ext>
            </a:extLst>
          </p:cNvPr>
          <p:cNvSpPr>
            <a:spLocks noGrp="1"/>
          </p:cNvSpPr>
          <p:nvPr>
            <p:ph type="title"/>
          </p:nvPr>
        </p:nvSpPr>
        <p:spPr>
          <a:xfrm>
            <a:off x="1985888" y="365125"/>
            <a:ext cx="9588037" cy="1149351"/>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A88C03AE-DEC7-1EFB-9A20-34242BD1340C}"/>
              </a:ext>
            </a:extLst>
          </p:cNvPr>
          <p:cNvSpPr>
            <a:spLocks noGrp="1"/>
          </p:cNvSpPr>
          <p:nvPr>
            <p:ph type="body" idx="1"/>
          </p:nvPr>
        </p:nvSpPr>
        <p:spPr>
          <a:xfrm>
            <a:off x="1985889" y="1553514"/>
            <a:ext cx="470282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6CB8C2-939A-D689-EDB6-7091E4D1AA04}"/>
              </a:ext>
            </a:extLst>
          </p:cNvPr>
          <p:cNvSpPr>
            <a:spLocks noGrp="1"/>
          </p:cNvSpPr>
          <p:nvPr>
            <p:ph sz="half" idx="2"/>
          </p:nvPr>
        </p:nvSpPr>
        <p:spPr>
          <a:xfrm>
            <a:off x="1985889" y="2505075"/>
            <a:ext cx="470282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7D40DF5-5A01-5315-C324-31AB4608DFBA}"/>
              </a:ext>
            </a:extLst>
          </p:cNvPr>
          <p:cNvSpPr>
            <a:spLocks noGrp="1"/>
          </p:cNvSpPr>
          <p:nvPr>
            <p:ph type="body" sz="quarter" idx="3"/>
          </p:nvPr>
        </p:nvSpPr>
        <p:spPr>
          <a:xfrm>
            <a:off x="7318300" y="1553514"/>
            <a:ext cx="47259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996B5C-C911-AADD-59EC-A82DFE47647E}"/>
              </a:ext>
            </a:extLst>
          </p:cNvPr>
          <p:cNvSpPr>
            <a:spLocks noGrp="1"/>
          </p:cNvSpPr>
          <p:nvPr>
            <p:ph sz="quarter" idx="4"/>
          </p:nvPr>
        </p:nvSpPr>
        <p:spPr>
          <a:xfrm>
            <a:off x="7318300" y="2505075"/>
            <a:ext cx="47259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Rectangle 13">
            <a:extLst>
              <a:ext uri="{FF2B5EF4-FFF2-40B4-BE49-F238E27FC236}">
                <a16:creationId xmlns:a16="http://schemas.microsoft.com/office/drawing/2014/main" id="{99D73C60-DBBC-6CC4-5DDD-5A4131C3E33A}"/>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4C311E98-6E6D-5A0D-7445-EEEA92C13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6" name="Espace réservé de la date 3">
            <a:extLst>
              <a:ext uri="{FF2B5EF4-FFF2-40B4-BE49-F238E27FC236}">
                <a16:creationId xmlns:a16="http://schemas.microsoft.com/office/drawing/2014/main" id="{8F599782-592A-B26B-062A-EDE75B3487E6}"/>
              </a:ext>
            </a:extLst>
          </p:cNvPr>
          <p:cNvSpPr>
            <a:spLocks noGrp="1"/>
          </p:cNvSpPr>
          <p:nvPr>
            <p:ph type="dt" sz="half" idx="10"/>
          </p:nvPr>
        </p:nvSpPr>
        <p:spPr>
          <a:xfrm>
            <a:off x="1985888" y="6356350"/>
            <a:ext cx="2743200" cy="365125"/>
          </a:xfrm>
        </p:spPr>
        <p:txBody>
          <a:bodyPr/>
          <a:lstStyle/>
          <a:p>
            <a:fld id="{3ACD4D5C-85E3-4CED-918E-34C03C9C6C5A}" type="datetime1">
              <a:rPr lang="fr-FR" smtClean="0"/>
              <a:t>01/03/2026</a:t>
            </a:fld>
            <a:endParaRPr lang="fr-FR"/>
          </a:p>
        </p:txBody>
      </p:sp>
      <p:sp>
        <p:nvSpPr>
          <p:cNvPr id="17" name="Espace réservé du pied de page 4">
            <a:extLst>
              <a:ext uri="{FF2B5EF4-FFF2-40B4-BE49-F238E27FC236}">
                <a16:creationId xmlns:a16="http://schemas.microsoft.com/office/drawing/2014/main" id="{D578B86A-18BB-BAA5-2C3F-A426DDE92C08}"/>
              </a:ext>
            </a:extLst>
          </p:cNvPr>
          <p:cNvSpPr>
            <a:spLocks noGrp="1"/>
          </p:cNvSpPr>
          <p:nvPr>
            <p:ph type="ftr" sz="quarter" idx="11"/>
          </p:nvPr>
        </p:nvSpPr>
        <p:spPr>
          <a:xfrm>
            <a:off x="4957688" y="6356350"/>
            <a:ext cx="4114800" cy="365125"/>
          </a:xfrm>
        </p:spPr>
        <p:txBody>
          <a:bodyPr/>
          <a:lstStyle/>
          <a:p>
            <a:endParaRPr lang="fr-FR" dirty="0"/>
          </a:p>
        </p:txBody>
      </p:sp>
      <p:sp>
        <p:nvSpPr>
          <p:cNvPr id="18" name="Espace réservé du numéro de diapositive 5">
            <a:extLst>
              <a:ext uri="{FF2B5EF4-FFF2-40B4-BE49-F238E27FC236}">
                <a16:creationId xmlns:a16="http://schemas.microsoft.com/office/drawing/2014/main" id="{2E2354A0-2C29-99BD-56B7-0DC6EC4C6647}"/>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89127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641602"/>
            <a:ext cx="10515600" cy="1320799"/>
          </a:xfrm>
        </p:spPr>
        <p:txBody>
          <a:bodyPr anchor="b">
            <a:normAutofit/>
          </a:bodyPr>
          <a:lstStyle>
            <a:lvl1pPr algn="ctr">
              <a:defRPr sz="4400">
                <a:solidFill>
                  <a:schemeClr val="bg1"/>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p:txBody>
          <a:bodyPr/>
          <a:lstStyle>
            <a:lvl1pPr>
              <a:defRPr>
                <a:solidFill>
                  <a:schemeClr val="bg1"/>
                </a:solidFill>
              </a:defRPr>
            </a:lvl1pPr>
          </a:lstStyle>
          <a:p>
            <a:fld id="{0BBF0F83-1E44-4A43-9008-AA0EEF509E53}" type="datetime1">
              <a:rPr lang="fr-FR" smtClean="0"/>
              <a:t>01/03/2026</a:t>
            </a:fld>
            <a:endParaRPr lang="fr-FR" dirty="0"/>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p:txBody>
          <a:bodyPr/>
          <a:lstStyle>
            <a:lvl1pPr>
              <a:defRPr>
                <a:solidFill>
                  <a:schemeClr val="bg1"/>
                </a:solidFill>
              </a:defRPr>
            </a:lvl1pPr>
          </a:lstStyle>
          <a:p>
            <a:fld id="{6045CB9E-5BD8-4267-AD6C-27E8ADDB06FA}" type="slidenum">
              <a:rPr lang="fr-FR" smtClean="0"/>
              <a:pPr/>
              <a:t>‹N°›</a:t>
            </a:fld>
            <a:endParaRPr lang="fr-FR"/>
          </a:p>
        </p:txBody>
      </p:sp>
      <p:pic>
        <p:nvPicPr>
          <p:cNvPr id="9" name="Image 8">
            <a:extLst>
              <a:ext uri="{FF2B5EF4-FFF2-40B4-BE49-F238E27FC236}">
                <a16:creationId xmlns:a16="http://schemas.microsoft.com/office/drawing/2014/main" id="{BD96825B-AA10-0A8F-D3B2-28413B37D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5332" y="4207304"/>
            <a:ext cx="3141335" cy="781265"/>
          </a:xfrm>
          <a:prstGeom prst="rect">
            <a:avLst/>
          </a:prstGeom>
        </p:spPr>
      </p:pic>
      <p:pic>
        <p:nvPicPr>
          <p:cNvPr id="10" name="Image 9">
            <a:extLst>
              <a:ext uri="{FF2B5EF4-FFF2-40B4-BE49-F238E27FC236}">
                <a16:creationId xmlns:a16="http://schemas.microsoft.com/office/drawing/2014/main" id="{C370E772-5C05-01F3-18A6-8C476EBCA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9920" y="5128421"/>
            <a:ext cx="536913" cy="536913"/>
          </a:xfrm>
          <a:prstGeom prst="rect">
            <a:avLst/>
          </a:prstGeom>
        </p:spPr>
      </p:pic>
      <p:pic>
        <p:nvPicPr>
          <p:cNvPr id="12" name="Image 11">
            <a:extLst>
              <a:ext uri="{FF2B5EF4-FFF2-40B4-BE49-F238E27FC236}">
                <a16:creationId xmlns:a16="http://schemas.microsoft.com/office/drawing/2014/main" id="{5D9AC272-A460-6F81-7656-5BB63A8B33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068" y="5137303"/>
            <a:ext cx="536913" cy="536913"/>
          </a:xfrm>
          <a:prstGeom prst="rect">
            <a:avLst/>
          </a:prstGeom>
        </p:spPr>
      </p:pic>
      <p:pic>
        <p:nvPicPr>
          <p:cNvPr id="14" name="Image 13">
            <a:extLst>
              <a:ext uri="{FF2B5EF4-FFF2-40B4-BE49-F238E27FC236}">
                <a16:creationId xmlns:a16="http://schemas.microsoft.com/office/drawing/2014/main" id="{D124439E-B3D6-3361-8123-10B1AFA323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9553" y="5166287"/>
            <a:ext cx="499047" cy="49904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046412BA-D3A8-0BE9-D753-964017B4E4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87757" y="5723857"/>
            <a:ext cx="1859535" cy="462475"/>
          </a:xfrm>
          <a:prstGeom prst="rect">
            <a:avLst/>
          </a:prstGeom>
        </p:spPr>
      </p:pic>
      <p:pic>
        <p:nvPicPr>
          <p:cNvPr id="18" name="Image 17">
            <a:extLst>
              <a:ext uri="{FF2B5EF4-FFF2-40B4-BE49-F238E27FC236}">
                <a16:creationId xmlns:a16="http://schemas.microsoft.com/office/drawing/2014/main" id="{03EDC0E0-5403-3D40-797E-8B3A63BE24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69259" y="5752699"/>
            <a:ext cx="1878234" cy="467126"/>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7FFACA53-CC5E-C957-2C30-26AA0662F9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59308" y="5723857"/>
            <a:ext cx="1859535" cy="462475"/>
          </a:xfrm>
          <a:prstGeom prst="rect">
            <a:avLst/>
          </a:prstGeom>
        </p:spPr>
      </p:pic>
      <p:pic>
        <p:nvPicPr>
          <p:cNvPr id="20" name="Image 19">
            <a:extLst>
              <a:ext uri="{FF2B5EF4-FFF2-40B4-BE49-F238E27FC236}">
                <a16:creationId xmlns:a16="http://schemas.microsoft.com/office/drawing/2014/main" id="{D158922C-F5D7-3C0D-1FE9-8B65E55192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39622" y="211575"/>
            <a:ext cx="3737508" cy="2042572"/>
          </a:xfrm>
          <a:prstGeom prst="rect">
            <a:avLst/>
          </a:prstGeom>
        </p:spPr>
      </p:pic>
    </p:spTree>
    <p:extLst>
      <p:ext uri="{BB962C8B-B14F-4D97-AF65-F5344CB8AC3E}">
        <p14:creationId xmlns:p14="http://schemas.microsoft.com/office/powerpoint/2010/main" val="359959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FB7480-D529-B92D-7DB3-69B0BF8F47C2}"/>
              </a:ext>
            </a:extLst>
          </p:cNvPr>
          <p:cNvSpPr/>
          <p:nvPr userDrawn="1"/>
        </p:nvSpPr>
        <p:spPr>
          <a:xfrm>
            <a:off x="0" y="0"/>
            <a:ext cx="3668382"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DD2CBD3-2594-AAFB-A594-C9847AF01A08}"/>
              </a:ext>
            </a:extLst>
          </p:cNvPr>
          <p:cNvSpPr>
            <a:spLocks noGrp="1"/>
          </p:cNvSpPr>
          <p:nvPr>
            <p:ph type="ctrTitle"/>
          </p:nvPr>
        </p:nvSpPr>
        <p:spPr>
          <a:xfrm>
            <a:off x="3920706" y="406400"/>
            <a:ext cx="7433094" cy="2387600"/>
          </a:xfrm>
        </p:spPr>
        <p:txBody>
          <a:bodyPr anchor="b"/>
          <a:lstStyle>
            <a:lvl1pPr algn="l">
              <a:defRPr sz="6000">
                <a:solidFill>
                  <a:srgbClr val="ED662D"/>
                </a:solidFill>
              </a:defRPr>
            </a:lvl1pPr>
          </a:lstStyle>
          <a:p>
            <a:r>
              <a:rPr lang="fr-FR" dirty="0"/>
              <a:t>Modifiez le style du titre</a:t>
            </a:r>
          </a:p>
        </p:txBody>
      </p:sp>
      <p:sp>
        <p:nvSpPr>
          <p:cNvPr id="3" name="Sous-titre 2">
            <a:extLst>
              <a:ext uri="{FF2B5EF4-FFF2-40B4-BE49-F238E27FC236}">
                <a16:creationId xmlns:a16="http://schemas.microsoft.com/office/drawing/2014/main" id="{13D5ABB1-9432-49BB-E60E-F7D0389A6AD9}"/>
              </a:ext>
            </a:extLst>
          </p:cNvPr>
          <p:cNvSpPr>
            <a:spLocks noGrp="1"/>
          </p:cNvSpPr>
          <p:nvPr>
            <p:ph type="subTitle" idx="1"/>
          </p:nvPr>
        </p:nvSpPr>
        <p:spPr>
          <a:xfrm>
            <a:off x="3920706" y="3343245"/>
            <a:ext cx="9144000" cy="1655762"/>
          </a:xfrm>
        </p:spPr>
        <p:txBody>
          <a:bodyPr>
            <a:normAutofit/>
          </a:bodyPr>
          <a:lstStyle>
            <a:lvl1pPr marL="0" indent="0" algn="l">
              <a:buFont typeface="Arial" panose="020B0604020202020204" pitchFamily="34" charset="0"/>
              <a:buNone/>
              <a:defRPr sz="2800">
                <a:solidFill>
                  <a:srgbClr val="ED66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0" name="Image 9">
            <a:extLst>
              <a:ext uri="{FF2B5EF4-FFF2-40B4-BE49-F238E27FC236}">
                <a16:creationId xmlns:a16="http://schemas.microsoft.com/office/drawing/2014/main" id="{780BCF80-E715-219F-290C-EC0ED8CC7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581" y="5708342"/>
            <a:ext cx="2605531" cy="648008"/>
          </a:xfrm>
          <a:prstGeom prst="rect">
            <a:avLst/>
          </a:prstGeom>
        </p:spPr>
      </p:pic>
      <p:pic>
        <p:nvPicPr>
          <p:cNvPr id="12" name="Image 11">
            <a:extLst>
              <a:ext uri="{FF2B5EF4-FFF2-40B4-BE49-F238E27FC236}">
                <a16:creationId xmlns:a16="http://schemas.microsoft.com/office/drawing/2014/main" id="{EE5BA30A-F508-3783-F444-AD9F664F0B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177" y="280949"/>
            <a:ext cx="1736341" cy="2222554"/>
          </a:xfrm>
          <a:prstGeom prst="rect">
            <a:avLst/>
          </a:prstGeom>
        </p:spPr>
      </p:pic>
      <p:sp>
        <p:nvSpPr>
          <p:cNvPr id="14" name="Espace réservé de la date 3">
            <a:extLst>
              <a:ext uri="{FF2B5EF4-FFF2-40B4-BE49-F238E27FC236}">
                <a16:creationId xmlns:a16="http://schemas.microsoft.com/office/drawing/2014/main" id="{8F904F1A-A7D0-8749-5677-82808C26B71F}"/>
              </a:ext>
            </a:extLst>
          </p:cNvPr>
          <p:cNvSpPr>
            <a:spLocks noGrp="1"/>
          </p:cNvSpPr>
          <p:nvPr>
            <p:ph type="dt" sz="half" idx="10"/>
          </p:nvPr>
        </p:nvSpPr>
        <p:spPr>
          <a:xfrm>
            <a:off x="571870" y="6365166"/>
            <a:ext cx="2743200" cy="365125"/>
          </a:xfrm>
        </p:spPr>
        <p:txBody>
          <a:bodyPr/>
          <a:lstStyle>
            <a:lvl1pPr>
              <a:defRPr>
                <a:solidFill>
                  <a:schemeClr val="bg1"/>
                </a:solidFill>
              </a:defRPr>
            </a:lvl1pPr>
          </a:lstStyle>
          <a:p>
            <a:fld id="{625BC316-FF15-425C-B552-16AFEAA757B9}" type="datetime1">
              <a:rPr lang="fr-FR" smtClean="0"/>
              <a:pPr/>
              <a:t>01/03/2026</a:t>
            </a:fld>
            <a:endParaRPr lang="fr-FR" dirty="0"/>
          </a:p>
        </p:txBody>
      </p:sp>
      <p:sp>
        <p:nvSpPr>
          <p:cNvPr id="16" name="Espace réservé du pied de page 4">
            <a:extLst>
              <a:ext uri="{FF2B5EF4-FFF2-40B4-BE49-F238E27FC236}">
                <a16:creationId xmlns:a16="http://schemas.microsoft.com/office/drawing/2014/main" id="{5590964F-A7CA-AFD1-DA10-9D484B41C93F}"/>
              </a:ext>
            </a:extLst>
          </p:cNvPr>
          <p:cNvSpPr>
            <a:spLocks noGrp="1"/>
          </p:cNvSpPr>
          <p:nvPr>
            <p:ph type="ftr" sz="quarter" idx="11"/>
          </p:nvPr>
        </p:nvSpPr>
        <p:spPr>
          <a:xfrm>
            <a:off x="4038600" y="6356350"/>
            <a:ext cx="4114800" cy="365125"/>
          </a:xfrm>
        </p:spPr>
        <p:txBody>
          <a:bodyPr/>
          <a:lstStyle/>
          <a:p>
            <a:endParaRPr lang="fr-FR"/>
          </a:p>
        </p:txBody>
      </p:sp>
      <p:sp>
        <p:nvSpPr>
          <p:cNvPr id="17" name="Espace réservé du numéro de diapositive 5">
            <a:extLst>
              <a:ext uri="{FF2B5EF4-FFF2-40B4-BE49-F238E27FC236}">
                <a16:creationId xmlns:a16="http://schemas.microsoft.com/office/drawing/2014/main" id="{D581A797-34DC-4665-2A7A-358977698391}"/>
              </a:ext>
            </a:extLst>
          </p:cNvPr>
          <p:cNvSpPr>
            <a:spLocks noGrp="1"/>
          </p:cNvSpPr>
          <p:nvPr>
            <p:ph type="sldNum" sz="quarter" idx="12"/>
          </p:nvPr>
        </p:nvSpPr>
        <p:spPr>
          <a:xfrm>
            <a:off x="8610600" y="6356350"/>
            <a:ext cx="2743200" cy="365125"/>
          </a:xfrm>
        </p:spPr>
        <p:txBody>
          <a:bodyPr/>
          <a:lstStyle/>
          <a:p>
            <a:fld id="{6045CB9E-5BD8-4267-AD6C-27E8ADDB06FA}" type="slidenum">
              <a:rPr lang="fr-FR" smtClean="0"/>
              <a:t>‹N°›</a:t>
            </a:fld>
            <a:endParaRPr lang="fr-FR"/>
          </a:p>
        </p:txBody>
      </p:sp>
      <p:sp>
        <p:nvSpPr>
          <p:cNvPr id="11" name="Espace réservé du contenu 2">
            <a:extLst>
              <a:ext uri="{FF2B5EF4-FFF2-40B4-BE49-F238E27FC236}">
                <a16:creationId xmlns:a16="http://schemas.microsoft.com/office/drawing/2014/main" id="{06C28357-165B-B64B-6D16-2E538C5865BB}"/>
              </a:ext>
            </a:extLst>
          </p:cNvPr>
          <p:cNvSpPr>
            <a:spLocks noGrp="1"/>
          </p:cNvSpPr>
          <p:nvPr>
            <p:ph sz="half" idx="13"/>
          </p:nvPr>
        </p:nvSpPr>
        <p:spPr>
          <a:xfrm>
            <a:off x="502236" y="3869377"/>
            <a:ext cx="2743200" cy="4325937"/>
          </a:xfrm>
        </p:spPr>
        <p:txBody>
          <a:bodyPr/>
          <a:lstStyle>
            <a:lvl1pPr marL="0" indent="0">
              <a:buNone/>
              <a:defRPr>
                <a:solidFill>
                  <a:schemeClr val="bg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421582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569369"/>
            <a:ext cx="10515600" cy="1719261"/>
          </a:xfrm>
        </p:spPr>
        <p:txBody>
          <a:bodyPr anchor="b"/>
          <a:lstStyle>
            <a:lvl1pPr algn="ctr">
              <a:defRPr sz="6000">
                <a:solidFill>
                  <a:schemeClr val="bg1"/>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p:txBody>
          <a:bodyPr/>
          <a:lstStyle>
            <a:lvl1pPr>
              <a:defRPr>
                <a:solidFill>
                  <a:schemeClr val="bg1"/>
                </a:solidFill>
              </a:defRPr>
            </a:lvl1pPr>
          </a:lstStyle>
          <a:p>
            <a:fld id="{FA4AC6C9-84DE-41ED-9902-57FEF2122F59}" type="datetime1">
              <a:rPr lang="fr-FR" smtClean="0"/>
              <a:t>01/03/2026</a:t>
            </a:fld>
            <a:endParaRPr lang="fr-FR"/>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p:txBody>
          <a:bodyPr/>
          <a:lstStyle>
            <a:lvl1pPr>
              <a:defRPr>
                <a:solidFill>
                  <a:schemeClr val="bg1"/>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39847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60E9D3-1598-822D-31C7-D59D366119F5}"/>
              </a:ext>
            </a:extLst>
          </p:cNvPr>
          <p:cNvSpPr/>
          <p:nvPr userDrawn="1"/>
        </p:nvSpPr>
        <p:spPr>
          <a:xfrm>
            <a:off x="158750" y="157162"/>
            <a:ext cx="11874500" cy="6543675"/>
          </a:xfrm>
          <a:prstGeom prst="rect">
            <a:avLst/>
          </a:prstGeom>
          <a:solidFill>
            <a:schemeClr val="bg1"/>
          </a:solidFill>
          <a:ln>
            <a:solidFill>
              <a:srgbClr val="ED6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388395"/>
            <a:ext cx="10515600" cy="1719261"/>
          </a:xfrm>
        </p:spPr>
        <p:txBody>
          <a:bodyPr anchor="b"/>
          <a:lstStyle>
            <a:lvl1pPr algn="ctr">
              <a:defRPr sz="6000">
                <a:solidFill>
                  <a:srgbClr val="ED662D"/>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a:xfrm>
            <a:off x="838200" y="6242050"/>
            <a:ext cx="2743200" cy="365125"/>
          </a:xfrm>
        </p:spPr>
        <p:txBody>
          <a:bodyPr/>
          <a:lstStyle>
            <a:lvl1pPr>
              <a:defRPr>
                <a:solidFill>
                  <a:srgbClr val="555554"/>
                </a:solidFill>
              </a:defRPr>
            </a:lvl1pPr>
          </a:lstStyle>
          <a:p>
            <a:fld id="{F6ABF2F0-D41D-4F3A-BB07-6A073444047C}" type="datetime1">
              <a:rPr lang="fr-FR" smtClean="0"/>
              <a:t>01/03/2026</a:t>
            </a:fld>
            <a:endParaRPr lang="fr-FR" dirty="0"/>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a:xfrm>
            <a:off x="4038600" y="6242050"/>
            <a:ext cx="4114800" cy="365125"/>
          </a:xfrm>
        </p:spPr>
        <p:txBody>
          <a:bodyPr/>
          <a:lstStyle>
            <a:lvl1pPr>
              <a:defRPr>
                <a:solidFill>
                  <a:srgbClr val="555554"/>
                </a:solidFill>
              </a:defRPr>
            </a:lvl1pPr>
          </a:lstStyle>
          <a:p>
            <a:endParaRPr lang="fr-FR" dirty="0"/>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a:xfrm>
            <a:off x="8610600" y="6242050"/>
            <a:ext cx="2743200" cy="365125"/>
          </a:xfrm>
        </p:spPr>
        <p:txBody>
          <a:bodyPr/>
          <a:lstStyle>
            <a:lvl1pPr>
              <a:defRPr>
                <a:solidFill>
                  <a:srgbClr val="555554"/>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375760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30BF4-D5EB-B3E9-65A1-EB2F2A912BEB}"/>
              </a:ext>
            </a:extLst>
          </p:cNvPr>
          <p:cNvSpPr>
            <a:spLocks noGrp="1"/>
          </p:cNvSpPr>
          <p:nvPr>
            <p:ph type="title"/>
          </p:nvPr>
        </p:nvSpPr>
        <p:spPr>
          <a:xfrm>
            <a:off x="1985888" y="180453"/>
            <a:ext cx="10058400" cy="132556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D0E0C00-3CAD-FE36-67BF-D472B6486ECC}"/>
              </a:ext>
            </a:extLst>
          </p:cNvPr>
          <p:cNvSpPr>
            <a:spLocks noGrp="1"/>
          </p:cNvSpPr>
          <p:nvPr>
            <p:ph idx="1"/>
          </p:nvPr>
        </p:nvSpPr>
        <p:spPr>
          <a:xfrm>
            <a:off x="1985888" y="1825625"/>
            <a:ext cx="100584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A57A2F-0F5F-6204-E4F6-8CFE711958E8}"/>
              </a:ext>
            </a:extLst>
          </p:cNvPr>
          <p:cNvSpPr>
            <a:spLocks noGrp="1"/>
          </p:cNvSpPr>
          <p:nvPr>
            <p:ph type="dt" sz="half" idx="10"/>
          </p:nvPr>
        </p:nvSpPr>
        <p:spPr>
          <a:xfrm>
            <a:off x="1985888" y="6356350"/>
            <a:ext cx="2743200" cy="365125"/>
          </a:xfrm>
        </p:spPr>
        <p:txBody>
          <a:bodyPr/>
          <a:lstStyle/>
          <a:p>
            <a:fld id="{AE26AD9A-F13D-4F15-878A-1A49E618944D}" type="datetime1">
              <a:rPr lang="fr-FR" smtClean="0"/>
              <a:t>01/03/2026</a:t>
            </a:fld>
            <a:endParaRPr lang="fr-FR"/>
          </a:p>
        </p:txBody>
      </p:sp>
      <p:sp>
        <p:nvSpPr>
          <p:cNvPr id="5" name="Espace réservé du pied de page 4">
            <a:extLst>
              <a:ext uri="{FF2B5EF4-FFF2-40B4-BE49-F238E27FC236}">
                <a16:creationId xmlns:a16="http://schemas.microsoft.com/office/drawing/2014/main" id="{4E31B08F-E6B4-E571-7D17-CA3DFE5D049B}"/>
              </a:ext>
            </a:extLst>
          </p:cNvPr>
          <p:cNvSpPr>
            <a:spLocks noGrp="1"/>
          </p:cNvSpPr>
          <p:nvPr>
            <p:ph type="ftr" sz="quarter" idx="11"/>
          </p:nvPr>
        </p:nvSpPr>
        <p:spPr>
          <a:xfrm>
            <a:off x="4957688" y="6356350"/>
            <a:ext cx="4114800" cy="365125"/>
          </a:xfrm>
        </p:spPr>
        <p:txBody>
          <a:bodyPr/>
          <a:lstStyle/>
          <a:p>
            <a:endParaRPr lang="fr-FR" dirty="0"/>
          </a:p>
        </p:txBody>
      </p:sp>
      <p:sp>
        <p:nvSpPr>
          <p:cNvPr id="6" name="Espace réservé du numéro de diapositive 5">
            <a:extLst>
              <a:ext uri="{FF2B5EF4-FFF2-40B4-BE49-F238E27FC236}">
                <a16:creationId xmlns:a16="http://schemas.microsoft.com/office/drawing/2014/main" id="{4740037C-FD35-1030-755B-C60195D4863D}"/>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
        <p:nvSpPr>
          <p:cNvPr id="7" name="Rectangle 6">
            <a:extLst>
              <a:ext uri="{FF2B5EF4-FFF2-40B4-BE49-F238E27FC236}">
                <a16:creationId xmlns:a16="http://schemas.microsoft.com/office/drawing/2014/main" id="{70DB7DAD-2E92-4287-6E20-BCFE460B47EF}"/>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2163EB29-E973-FF06-BAE2-5DE00FEC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Tree>
    <p:extLst>
      <p:ext uri="{BB962C8B-B14F-4D97-AF65-F5344CB8AC3E}">
        <p14:creationId xmlns:p14="http://schemas.microsoft.com/office/powerpoint/2010/main" val="279125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9B90D-8979-F342-95B7-25F668C9DAC9}"/>
              </a:ext>
            </a:extLst>
          </p:cNvPr>
          <p:cNvSpPr>
            <a:spLocks noGrp="1"/>
          </p:cNvSpPr>
          <p:nvPr>
            <p:ph type="title"/>
          </p:nvPr>
        </p:nvSpPr>
        <p:spPr>
          <a:xfrm>
            <a:off x="1985888" y="180453"/>
            <a:ext cx="100584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75502ECE-5E18-01E5-1B24-DCAF25B2AEBF}"/>
              </a:ext>
            </a:extLst>
          </p:cNvPr>
          <p:cNvSpPr>
            <a:spLocks noGrp="1"/>
          </p:cNvSpPr>
          <p:nvPr>
            <p:ph sz="half" idx="1"/>
          </p:nvPr>
        </p:nvSpPr>
        <p:spPr>
          <a:xfrm>
            <a:off x="1985888" y="1875359"/>
            <a:ext cx="4821312"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45AA9300-84E2-6491-AA25-46C63FFBDAA9}"/>
              </a:ext>
            </a:extLst>
          </p:cNvPr>
          <p:cNvSpPr>
            <a:spLocks noGrp="1"/>
          </p:cNvSpPr>
          <p:nvPr>
            <p:ph sz="half" idx="2"/>
          </p:nvPr>
        </p:nvSpPr>
        <p:spPr>
          <a:xfrm>
            <a:off x="7222976" y="1875359"/>
            <a:ext cx="4821312"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4DB11A65-0940-98FC-3260-D2687DD9AB9E}"/>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9664F63F-5C7E-F29D-F723-ACFD000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0" name="Espace réservé de la date 3">
            <a:extLst>
              <a:ext uri="{FF2B5EF4-FFF2-40B4-BE49-F238E27FC236}">
                <a16:creationId xmlns:a16="http://schemas.microsoft.com/office/drawing/2014/main" id="{00024DDF-FFC1-CDC8-B1DC-6D365A31D447}"/>
              </a:ext>
            </a:extLst>
          </p:cNvPr>
          <p:cNvSpPr>
            <a:spLocks noGrp="1"/>
          </p:cNvSpPr>
          <p:nvPr>
            <p:ph type="dt" sz="half" idx="10"/>
          </p:nvPr>
        </p:nvSpPr>
        <p:spPr>
          <a:xfrm>
            <a:off x="1985888" y="6356350"/>
            <a:ext cx="2743200" cy="365125"/>
          </a:xfrm>
        </p:spPr>
        <p:txBody>
          <a:bodyPr/>
          <a:lstStyle/>
          <a:p>
            <a:fld id="{83918C2C-4F5F-43BA-AC5E-4406F5D7D12D}" type="datetime1">
              <a:rPr lang="fr-FR" smtClean="0"/>
              <a:t>01/03/2026</a:t>
            </a:fld>
            <a:endParaRPr lang="fr-FR"/>
          </a:p>
        </p:txBody>
      </p:sp>
      <p:sp>
        <p:nvSpPr>
          <p:cNvPr id="11" name="Espace réservé du pied de page 4">
            <a:extLst>
              <a:ext uri="{FF2B5EF4-FFF2-40B4-BE49-F238E27FC236}">
                <a16:creationId xmlns:a16="http://schemas.microsoft.com/office/drawing/2014/main" id="{F6A443C3-F7A4-7736-EDDB-D91EF07F6372}"/>
              </a:ext>
            </a:extLst>
          </p:cNvPr>
          <p:cNvSpPr>
            <a:spLocks noGrp="1"/>
          </p:cNvSpPr>
          <p:nvPr>
            <p:ph type="ftr" sz="quarter" idx="11"/>
          </p:nvPr>
        </p:nvSpPr>
        <p:spPr>
          <a:xfrm>
            <a:off x="4957688" y="6356350"/>
            <a:ext cx="4114800" cy="365125"/>
          </a:xfrm>
        </p:spPr>
        <p:txBody>
          <a:bodyPr/>
          <a:lstStyle/>
          <a:p>
            <a:endParaRPr lang="fr-FR" dirty="0"/>
          </a:p>
        </p:txBody>
      </p:sp>
      <p:sp>
        <p:nvSpPr>
          <p:cNvPr id="12" name="Espace réservé du numéro de diapositive 5">
            <a:extLst>
              <a:ext uri="{FF2B5EF4-FFF2-40B4-BE49-F238E27FC236}">
                <a16:creationId xmlns:a16="http://schemas.microsoft.com/office/drawing/2014/main" id="{82CB8452-A567-C0B9-081A-989154222C8C}"/>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21441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AD16D-A51D-311B-B4CF-E00CF305DB6F}"/>
              </a:ext>
            </a:extLst>
          </p:cNvPr>
          <p:cNvSpPr>
            <a:spLocks noGrp="1"/>
          </p:cNvSpPr>
          <p:nvPr>
            <p:ph type="title"/>
          </p:nvPr>
        </p:nvSpPr>
        <p:spPr>
          <a:xfrm>
            <a:off x="1985888" y="365125"/>
            <a:ext cx="10058400" cy="1325563"/>
          </a:xfrm>
        </p:spPr>
        <p:txBody>
          <a:bodyPr/>
          <a:lstStyle/>
          <a:p>
            <a:r>
              <a:rPr lang="fr-FR" dirty="0"/>
              <a:t>Modifiez le style du titre</a:t>
            </a:r>
          </a:p>
        </p:txBody>
      </p:sp>
      <p:sp>
        <p:nvSpPr>
          <p:cNvPr id="6" name="Rectangle 5">
            <a:extLst>
              <a:ext uri="{FF2B5EF4-FFF2-40B4-BE49-F238E27FC236}">
                <a16:creationId xmlns:a16="http://schemas.microsoft.com/office/drawing/2014/main" id="{4B0ABF35-7E03-6B35-0AAF-0C1088C77100}"/>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27501FA4-A1C7-780F-2E71-FE10B2424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8" name="Espace réservé de la date 3">
            <a:extLst>
              <a:ext uri="{FF2B5EF4-FFF2-40B4-BE49-F238E27FC236}">
                <a16:creationId xmlns:a16="http://schemas.microsoft.com/office/drawing/2014/main" id="{BD41AB30-C899-6853-B00D-372D60527D0E}"/>
              </a:ext>
            </a:extLst>
          </p:cNvPr>
          <p:cNvSpPr>
            <a:spLocks noGrp="1"/>
          </p:cNvSpPr>
          <p:nvPr>
            <p:ph type="dt" sz="half" idx="10"/>
          </p:nvPr>
        </p:nvSpPr>
        <p:spPr>
          <a:xfrm>
            <a:off x="1985888" y="6356350"/>
            <a:ext cx="2743200" cy="365125"/>
          </a:xfrm>
        </p:spPr>
        <p:txBody>
          <a:bodyPr/>
          <a:lstStyle/>
          <a:p>
            <a:fld id="{8DCE625A-B6D5-4724-BF43-42D818C82A26}" type="datetime1">
              <a:rPr lang="fr-FR" smtClean="0"/>
              <a:t>01/03/2026</a:t>
            </a:fld>
            <a:endParaRPr lang="fr-FR"/>
          </a:p>
        </p:txBody>
      </p:sp>
      <p:sp>
        <p:nvSpPr>
          <p:cNvPr id="9" name="Espace réservé du pied de page 4">
            <a:extLst>
              <a:ext uri="{FF2B5EF4-FFF2-40B4-BE49-F238E27FC236}">
                <a16:creationId xmlns:a16="http://schemas.microsoft.com/office/drawing/2014/main" id="{DDFBCACA-D6A7-5870-2367-BA5CAAE347C6}"/>
              </a:ext>
            </a:extLst>
          </p:cNvPr>
          <p:cNvSpPr>
            <a:spLocks noGrp="1"/>
          </p:cNvSpPr>
          <p:nvPr>
            <p:ph type="ftr" sz="quarter" idx="11"/>
          </p:nvPr>
        </p:nvSpPr>
        <p:spPr>
          <a:xfrm>
            <a:off x="4957688" y="6356350"/>
            <a:ext cx="4114800" cy="365125"/>
          </a:xfrm>
        </p:spPr>
        <p:txBody>
          <a:bodyPr/>
          <a:lstStyle/>
          <a:p>
            <a:endParaRPr lang="fr-FR" dirty="0"/>
          </a:p>
        </p:txBody>
      </p:sp>
      <p:sp>
        <p:nvSpPr>
          <p:cNvPr id="10" name="Espace réservé du numéro de diapositive 5">
            <a:extLst>
              <a:ext uri="{FF2B5EF4-FFF2-40B4-BE49-F238E27FC236}">
                <a16:creationId xmlns:a16="http://schemas.microsoft.com/office/drawing/2014/main" id="{7A97D71A-69B0-DCFB-D1BD-3F908279309B}"/>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353323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4EBB32A-A6DB-FA68-A6A1-3E67DDBCF53C}"/>
              </a:ext>
            </a:extLst>
          </p:cNvPr>
          <p:cNvSpPr>
            <a:spLocks noGrp="1"/>
          </p:cNvSpPr>
          <p:nvPr>
            <p:ph type="title"/>
          </p:nvPr>
        </p:nvSpPr>
        <p:spPr>
          <a:xfrm>
            <a:off x="1985888" y="365125"/>
            <a:ext cx="10058400" cy="1325563"/>
          </a:xfrm>
        </p:spPr>
        <p:txBody>
          <a:bodyPr/>
          <a:lstStyle/>
          <a:p>
            <a:r>
              <a:rPr lang="fr-FR" dirty="0"/>
              <a:t>Modifiez le style du titre</a:t>
            </a:r>
          </a:p>
        </p:txBody>
      </p:sp>
      <p:sp>
        <p:nvSpPr>
          <p:cNvPr id="6" name="Rectangle 5">
            <a:extLst>
              <a:ext uri="{FF2B5EF4-FFF2-40B4-BE49-F238E27FC236}">
                <a16:creationId xmlns:a16="http://schemas.microsoft.com/office/drawing/2014/main" id="{06369515-78E0-6C08-E0C2-FEA2E34D6562}"/>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FD0D844A-C557-6F8D-45EC-909EEA854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1" name="Espace réservé de la date 3">
            <a:extLst>
              <a:ext uri="{FF2B5EF4-FFF2-40B4-BE49-F238E27FC236}">
                <a16:creationId xmlns:a16="http://schemas.microsoft.com/office/drawing/2014/main" id="{99777E3E-05FB-6BF9-48CC-3380ED4DA5E2}"/>
              </a:ext>
            </a:extLst>
          </p:cNvPr>
          <p:cNvSpPr>
            <a:spLocks noGrp="1"/>
          </p:cNvSpPr>
          <p:nvPr>
            <p:ph type="dt" sz="half" idx="10"/>
          </p:nvPr>
        </p:nvSpPr>
        <p:spPr>
          <a:xfrm>
            <a:off x="1985888" y="6356350"/>
            <a:ext cx="2743200" cy="365125"/>
          </a:xfrm>
        </p:spPr>
        <p:txBody>
          <a:bodyPr/>
          <a:lstStyle/>
          <a:p>
            <a:fld id="{F3FABEC2-7B2E-4B88-8CD0-AAA95353AAD2}" type="datetime1">
              <a:rPr lang="fr-FR" smtClean="0"/>
              <a:t>01/03/2026</a:t>
            </a:fld>
            <a:endParaRPr lang="fr-FR"/>
          </a:p>
        </p:txBody>
      </p:sp>
      <p:sp>
        <p:nvSpPr>
          <p:cNvPr id="12" name="Espace réservé du pied de page 4">
            <a:extLst>
              <a:ext uri="{FF2B5EF4-FFF2-40B4-BE49-F238E27FC236}">
                <a16:creationId xmlns:a16="http://schemas.microsoft.com/office/drawing/2014/main" id="{41B4DB4A-DCDA-38C1-6982-9F2186F3155C}"/>
              </a:ext>
            </a:extLst>
          </p:cNvPr>
          <p:cNvSpPr>
            <a:spLocks noGrp="1"/>
          </p:cNvSpPr>
          <p:nvPr>
            <p:ph type="ftr" sz="quarter" idx="11"/>
          </p:nvPr>
        </p:nvSpPr>
        <p:spPr>
          <a:xfrm>
            <a:off x="4957688" y="6356350"/>
            <a:ext cx="4114800" cy="365125"/>
          </a:xfrm>
        </p:spPr>
        <p:txBody>
          <a:bodyPr/>
          <a:lstStyle/>
          <a:p>
            <a:endParaRPr lang="fr-FR" dirty="0"/>
          </a:p>
        </p:txBody>
      </p:sp>
      <p:sp>
        <p:nvSpPr>
          <p:cNvPr id="13" name="Espace réservé du numéro de diapositive 5">
            <a:extLst>
              <a:ext uri="{FF2B5EF4-FFF2-40B4-BE49-F238E27FC236}">
                <a16:creationId xmlns:a16="http://schemas.microsoft.com/office/drawing/2014/main" id="{E54F9D9D-E843-1040-B33E-48CE96ABDD8A}"/>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
        <p:nvSpPr>
          <p:cNvPr id="15" name="Espace réservé pour une image  14">
            <a:extLst>
              <a:ext uri="{FF2B5EF4-FFF2-40B4-BE49-F238E27FC236}">
                <a16:creationId xmlns:a16="http://schemas.microsoft.com/office/drawing/2014/main" id="{FF2101D6-BD41-1AB5-E142-31D4DA9297D4}"/>
              </a:ext>
            </a:extLst>
          </p:cNvPr>
          <p:cNvSpPr>
            <a:spLocks noGrp="1"/>
          </p:cNvSpPr>
          <p:nvPr>
            <p:ph type="pic" sz="quarter" idx="15"/>
          </p:nvPr>
        </p:nvSpPr>
        <p:spPr>
          <a:xfrm>
            <a:off x="1985888" y="1820863"/>
            <a:ext cx="3233812" cy="4325937"/>
          </a:xfrm>
        </p:spPr>
        <p:txBody>
          <a:bodyPr/>
          <a:lstStyle/>
          <a:p>
            <a:endParaRPr lang="fr-FR"/>
          </a:p>
        </p:txBody>
      </p:sp>
      <p:sp>
        <p:nvSpPr>
          <p:cNvPr id="16" name="Espace réservé pour une image  14">
            <a:extLst>
              <a:ext uri="{FF2B5EF4-FFF2-40B4-BE49-F238E27FC236}">
                <a16:creationId xmlns:a16="http://schemas.microsoft.com/office/drawing/2014/main" id="{39C6343E-E0CB-D0B6-79DC-FB7C2AA6A610}"/>
              </a:ext>
            </a:extLst>
          </p:cNvPr>
          <p:cNvSpPr>
            <a:spLocks noGrp="1"/>
          </p:cNvSpPr>
          <p:nvPr>
            <p:ph type="pic" sz="quarter" idx="16"/>
          </p:nvPr>
        </p:nvSpPr>
        <p:spPr>
          <a:xfrm>
            <a:off x="5398182" y="1820863"/>
            <a:ext cx="3233812" cy="4325937"/>
          </a:xfrm>
        </p:spPr>
        <p:txBody>
          <a:bodyPr/>
          <a:lstStyle/>
          <a:p>
            <a:endParaRPr lang="fr-FR"/>
          </a:p>
        </p:txBody>
      </p:sp>
      <p:sp>
        <p:nvSpPr>
          <p:cNvPr id="17" name="Espace réservé pour une image  14">
            <a:extLst>
              <a:ext uri="{FF2B5EF4-FFF2-40B4-BE49-F238E27FC236}">
                <a16:creationId xmlns:a16="http://schemas.microsoft.com/office/drawing/2014/main" id="{E4296E15-AFEB-37BB-38B2-2B243D450C8C}"/>
              </a:ext>
            </a:extLst>
          </p:cNvPr>
          <p:cNvSpPr>
            <a:spLocks noGrp="1"/>
          </p:cNvSpPr>
          <p:nvPr>
            <p:ph type="pic" sz="quarter" idx="17"/>
          </p:nvPr>
        </p:nvSpPr>
        <p:spPr>
          <a:xfrm>
            <a:off x="8810476" y="1820862"/>
            <a:ext cx="3233812" cy="4325937"/>
          </a:xfrm>
        </p:spPr>
        <p:txBody>
          <a:bodyPr/>
          <a:lstStyle/>
          <a:p>
            <a:endParaRPr lang="fr-FR"/>
          </a:p>
        </p:txBody>
      </p:sp>
    </p:spTree>
    <p:extLst>
      <p:ext uri="{BB962C8B-B14F-4D97-AF65-F5344CB8AC3E}">
        <p14:creationId xmlns:p14="http://schemas.microsoft.com/office/powerpoint/2010/main" val="350946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1B10679F-4416-4DAE-9153-59F94A454D7F}" type="datetime1">
              <a:rPr lang="fr-FR" smtClean="0"/>
              <a:t>01/03/2026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838200" y="1860550"/>
            <a:ext cx="7493000" cy="4325937"/>
          </a:xfrm>
        </p:spPr>
        <p:txBody>
          <a:bodyPr/>
          <a:lstStyle/>
          <a:p>
            <a:endParaRPr lang="fr-FR"/>
          </a:p>
        </p:txBody>
      </p:sp>
      <p:sp>
        <p:nvSpPr>
          <p:cNvPr id="7" name="Espace réservé du contenu 2">
            <a:extLst>
              <a:ext uri="{FF2B5EF4-FFF2-40B4-BE49-F238E27FC236}">
                <a16:creationId xmlns:a16="http://schemas.microsoft.com/office/drawing/2014/main" id="{C3D68CF7-9D37-50CE-D451-999420B854F9}"/>
              </a:ext>
            </a:extLst>
          </p:cNvPr>
          <p:cNvSpPr>
            <a:spLocks noGrp="1"/>
          </p:cNvSpPr>
          <p:nvPr>
            <p:ph sz="half" idx="1"/>
          </p:nvPr>
        </p:nvSpPr>
        <p:spPr>
          <a:xfrm>
            <a:off x="8610600" y="1860550"/>
            <a:ext cx="2743200" cy="43259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49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92A78C-DDD2-17B5-45E7-DBA2A261D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66B8CA2-589F-97AD-B347-C71233CB0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54496F0-AD4F-505F-5831-2EF738CF8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3D87C-79AB-45A3-85A9-B1BFFDC6C490}" type="datetime1">
              <a:rPr lang="fr-FR" smtClean="0"/>
              <a:t>01/03/2026</a:t>
            </a:fld>
            <a:endParaRPr lang="fr-FR"/>
          </a:p>
        </p:txBody>
      </p:sp>
      <p:sp>
        <p:nvSpPr>
          <p:cNvPr id="5" name="Espace réservé du pied de page 4">
            <a:extLst>
              <a:ext uri="{FF2B5EF4-FFF2-40B4-BE49-F238E27FC236}">
                <a16:creationId xmlns:a16="http://schemas.microsoft.com/office/drawing/2014/main" id="{473B2F00-E7D9-502D-389F-F3474669E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C094889-6B97-804D-086E-68E75FBAF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5CB9E-5BD8-4267-AD6C-27E8ADDB06FA}" type="slidenum">
              <a:rPr lang="fr-FR" smtClean="0"/>
              <a:t>‹N°›</a:t>
            </a:fld>
            <a:endParaRPr lang="fr-FR"/>
          </a:p>
        </p:txBody>
      </p:sp>
    </p:spTree>
    <p:extLst>
      <p:ext uri="{BB962C8B-B14F-4D97-AF65-F5344CB8AC3E}">
        <p14:creationId xmlns:p14="http://schemas.microsoft.com/office/powerpoint/2010/main" val="4063361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4" r:id="rId7"/>
    <p:sldLayoutId id="2147483655" r:id="rId8"/>
    <p:sldLayoutId id="2147483662" r:id="rId9"/>
    <p:sldLayoutId id="2147483663" r:id="rId10"/>
    <p:sldLayoutId id="2147483664" r:id="rId11"/>
    <p:sldLayoutId id="2147483653" r:id="rId12"/>
    <p:sldLayoutId id="2147483665" r:id="rId13"/>
  </p:sldLayoutIdLst>
  <p:hf hdr="0" ftr="0" dt="0"/>
  <p:txStyles>
    <p:titleStyle>
      <a:lvl1pPr algn="l" defTabSz="914400" rtl="0" eaLnBrk="1" latinLnBrk="0" hangingPunct="1">
        <a:lnSpc>
          <a:spcPct val="90000"/>
        </a:lnSpc>
        <a:spcBef>
          <a:spcPct val="0"/>
        </a:spcBef>
        <a:buNone/>
        <a:defRPr sz="4400" kern="1200">
          <a:solidFill>
            <a:srgbClr val="5555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55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5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5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5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5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arc.cfdt.f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arc.cfdt.fr/portail/arc/les-fiches-par-themes/qualite-de-vie-au-travail-qvt-organisations-du-travail-srv2_11725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nouvel-horizon-cfdt.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F7E3828-157A-30CD-4DE8-D194E5346D66}"/>
              </a:ext>
            </a:extLst>
          </p:cNvPr>
          <p:cNvSpPr>
            <a:spLocks noGrp="1"/>
          </p:cNvSpPr>
          <p:nvPr>
            <p:ph type="sldNum" sz="quarter" idx="12"/>
          </p:nvPr>
        </p:nvSpPr>
        <p:spPr/>
        <p:txBody>
          <a:bodyPr/>
          <a:lstStyle/>
          <a:p>
            <a:fld id="{6045CB9E-5BD8-4267-AD6C-27E8ADDB06FA}" type="slidenum">
              <a:rPr lang="fr-FR" smtClean="0"/>
              <a:t>1</a:t>
            </a:fld>
            <a:endParaRPr lang="fr-FR"/>
          </a:p>
        </p:txBody>
      </p:sp>
      <p:pic>
        <p:nvPicPr>
          <p:cNvPr id="5" name="Image 4">
            <a:extLst>
              <a:ext uri="{FF2B5EF4-FFF2-40B4-BE49-F238E27FC236}">
                <a16:creationId xmlns:a16="http://schemas.microsoft.com/office/drawing/2014/main" id="{C5FA3343-3049-538C-ABFC-076B9BDA5F5D}"/>
              </a:ext>
            </a:extLst>
          </p:cNvPr>
          <p:cNvPicPr>
            <a:picLocks noChangeAspect="1"/>
          </p:cNvPicPr>
          <p:nvPr/>
        </p:nvPicPr>
        <p:blipFill>
          <a:blip r:embed="rId2"/>
          <a:srcRect r="-3741" b="32403"/>
          <a:stretch/>
        </p:blipFill>
        <p:spPr>
          <a:xfrm>
            <a:off x="3655870" y="0"/>
            <a:ext cx="5062828" cy="4635795"/>
          </a:xfrm>
          <a:prstGeom prst="rect">
            <a:avLst/>
          </a:prstGeom>
        </p:spPr>
      </p:pic>
    </p:spTree>
    <p:extLst>
      <p:ext uri="{BB962C8B-B14F-4D97-AF65-F5344CB8AC3E}">
        <p14:creationId xmlns:p14="http://schemas.microsoft.com/office/powerpoint/2010/main" val="345761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0EB74B2-C35D-B075-4939-ED8537206122}"/>
              </a:ext>
            </a:extLst>
          </p:cNvPr>
          <p:cNvSpPr>
            <a:spLocks noGrp="1"/>
          </p:cNvSpPr>
          <p:nvPr>
            <p:ph type="sldNum" sz="quarter" idx="12"/>
          </p:nvPr>
        </p:nvSpPr>
        <p:spPr/>
        <p:txBody>
          <a:bodyPr/>
          <a:lstStyle/>
          <a:p>
            <a:fld id="{6045CB9E-5BD8-4267-AD6C-27E8ADDB06FA}" type="slidenum">
              <a:rPr lang="fr-FR" smtClean="0"/>
              <a:t>10</a:t>
            </a:fld>
            <a:endParaRPr lang="fr-FR"/>
          </a:p>
        </p:txBody>
      </p:sp>
      <p:pic>
        <p:nvPicPr>
          <p:cNvPr id="5" name="Image 4">
            <a:extLst>
              <a:ext uri="{FF2B5EF4-FFF2-40B4-BE49-F238E27FC236}">
                <a16:creationId xmlns:a16="http://schemas.microsoft.com/office/drawing/2014/main" id="{6B702433-8AC8-46E6-AE80-2AF9154C1543}"/>
              </a:ext>
            </a:extLst>
          </p:cNvPr>
          <p:cNvPicPr>
            <a:picLocks noChangeAspect="1"/>
          </p:cNvPicPr>
          <p:nvPr/>
        </p:nvPicPr>
        <p:blipFill>
          <a:blip r:embed="rId2"/>
          <a:stretch>
            <a:fillRect/>
          </a:stretch>
        </p:blipFill>
        <p:spPr>
          <a:xfrm>
            <a:off x="3682667" y="0"/>
            <a:ext cx="4826666" cy="6858000"/>
          </a:xfrm>
          <a:prstGeom prst="rect">
            <a:avLst/>
          </a:prstGeom>
        </p:spPr>
      </p:pic>
    </p:spTree>
    <p:extLst>
      <p:ext uri="{BB962C8B-B14F-4D97-AF65-F5344CB8AC3E}">
        <p14:creationId xmlns:p14="http://schemas.microsoft.com/office/powerpoint/2010/main" val="30492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AABADF-5542-AEE0-5485-EB7052CD2B20}"/>
              </a:ext>
            </a:extLst>
          </p:cNvPr>
          <p:cNvSpPr>
            <a:spLocks noGrp="1"/>
          </p:cNvSpPr>
          <p:nvPr>
            <p:ph type="title"/>
          </p:nvPr>
        </p:nvSpPr>
        <p:spPr>
          <a:xfrm>
            <a:off x="1985888" y="180453"/>
            <a:ext cx="10058400" cy="1325563"/>
          </a:xfrm>
        </p:spPr>
        <p:txBody>
          <a:bodyPr vert="horz" lIns="91440" tIns="45720" rIns="91440" bIns="45720" rtlCol="0" anchor="ctr">
            <a:normAutofit/>
          </a:bodyPr>
          <a:lstStyle/>
          <a:p>
            <a:r>
              <a:rPr lang="fr-FR" kern="1200" dirty="0">
                <a:latin typeface="Arial Black" panose="020B0A04020102020204" pitchFamily="34" charset="0"/>
                <a:ea typeface="+mj-ea"/>
                <a:cs typeface="+mj-cs"/>
              </a:rPr>
              <a:t>3 axes</a:t>
            </a:r>
          </a:p>
        </p:txBody>
      </p:sp>
      <p:pic>
        <p:nvPicPr>
          <p:cNvPr id="10" name="Image 9">
            <a:extLst>
              <a:ext uri="{FF2B5EF4-FFF2-40B4-BE49-F238E27FC236}">
                <a16:creationId xmlns:a16="http://schemas.microsoft.com/office/drawing/2014/main" id="{CDC69A90-508E-A3EC-69AA-03A3A648E258}"/>
              </a:ext>
            </a:extLst>
          </p:cNvPr>
          <p:cNvPicPr>
            <a:picLocks noChangeAspect="1"/>
          </p:cNvPicPr>
          <p:nvPr/>
        </p:nvPicPr>
        <p:blipFill>
          <a:blip r:embed="rId3"/>
          <a:stretch>
            <a:fillRect/>
          </a:stretch>
        </p:blipFill>
        <p:spPr>
          <a:xfrm>
            <a:off x="1985888" y="2693096"/>
            <a:ext cx="4140505" cy="3250296"/>
          </a:xfrm>
          <a:prstGeom prst="rect">
            <a:avLst/>
          </a:prstGeom>
          <a:noFill/>
        </p:spPr>
      </p:pic>
      <p:graphicFrame>
        <p:nvGraphicFramePr>
          <p:cNvPr id="13" name="Diagramme 12">
            <a:extLst>
              <a:ext uri="{FF2B5EF4-FFF2-40B4-BE49-F238E27FC236}">
                <a16:creationId xmlns:a16="http://schemas.microsoft.com/office/drawing/2014/main" id="{80536799-D308-F568-067A-CF7B269031D2}"/>
              </a:ext>
            </a:extLst>
          </p:cNvPr>
          <p:cNvGraphicFramePr/>
          <p:nvPr/>
        </p:nvGraphicFramePr>
        <p:xfrm>
          <a:off x="6096000" y="1077238"/>
          <a:ext cx="5948288" cy="5149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numéro de diapositive 3">
            <a:extLst>
              <a:ext uri="{FF2B5EF4-FFF2-40B4-BE49-F238E27FC236}">
                <a16:creationId xmlns:a16="http://schemas.microsoft.com/office/drawing/2014/main" id="{2132888F-3AFE-411E-FBC1-AA000250F38F}"/>
              </a:ext>
            </a:extLst>
          </p:cNvPr>
          <p:cNvSpPr>
            <a:spLocks noGrp="1"/>
          </p:cNvSpPr>
          <p:nvPr>
            <p:ph type="sldNum" sz="quarter" idx="12"/>
          </p:nvPr>
        </p:nvSpPr>
        <p:spPr>
          <a:xfrm>
            <a:off x="9301088" y="6356350"/>
            <a:ext cx="2743200" cy="365125"/>
          </a:xfrm>
        </p:spPr>
        <p:txBody>
          <a:bodyPr vert="horz" lIns="91440" tIns="45720" rIns="91440" bIns="45720" rtlCol="0" anchor="ctr">
            <a:normAutofit/>
          </a:bodyPr>
          <a:lstStyle/>
          <a:p>
            <a:pPr>
              <a:spcAft>
                <a:spcPts val="600"/>
              </a:spcAft>
            </a:pPr>
            <a:fld id="{6045CB9E-5BD8-4267-AD6C-27E8ADDB06FA}" type="slidenum">
              <a:rPr lang="fr-FR" smtClean="0"/>
              <a:pPr>
                <a:spcAft>
                  <a:spcPts val="600"/>
                </a:spcAft>
              </a:pPr>
              <a:t>2</a:t>
            </a:fld>
            <a:endParaRPr lang="fr-FR"/>
          </a:p>
        </p:txBody>
      </p:sp>
    </p:spTree>
    <p:extLst>
      <p:ext uri="{BB962C8B-B14F-4D97-AF65-F5344CB8AC3E}">
        <p14:creationId xmlns:p14="http://schemas.microsoft.com/office/powerpoint/2010/main" val="227710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08010-2276-B3A4-7CF4-383BE21258CB}"/>
              </a:ext>
            </a:extLst>
          </p:cNvPr>
          <p:cNvSpPr>
            <a:spLocks noGrp="1"/>
          </p:cNvSpPr>
          <p:nvPr>
            <p:ph type="title"/>
          </p:nvPr>
        </p:nvSpPr>
        <p:spPr>
          <a:xfrm>
            <a:off x="1985888" y="180453"/>
            <a:ext cx="10058400" cy="1325563"/>
          </a:xfrm>
        </p:spPr>
        <p:txBody>
          <a:bodyPr anchor="ctr">
            <a:normAutofit/>
          </a:bodyPr>
          <a:lstStyle/>
          <a:p>
            <a:r>
              <a:rPr lang="fr-FR" dirty="0">
                <a:solidFill>
                  <a:schemeClr val="accent2">
                    <a:lumMod val="75000"/>
                  </a:schemeClr>
                </a:solidFill>
              </a:rPr>
              <a:t>les 7 axes de revendications :</a:t>
            </a:r>
          </a:p>
        </p:txBody>
      </p:sp>
      <p:sp>
        <p:nvSpPr>
          <p:cNvPr id="3" name="Espace réservé du contenu 2">
            <a:extLst>
              <a:ext uri="{FF2B5EF4-FFF2-40B4-BE49-F238E27FC236}">
                <a16:creationId xmlns:a16="http://schemas.microsoft.com/office/drawing/2014/main" id="{F9664016-FEB8-9C5B-1A81-87E962343339}"/>
              </a:ext>
            </a:extLst>
          </p:cNvPr>
          <p:cNvSpPr>
            <a:spLocks noGrp="1"/>
          </p:cNvSpPr>
          <p:nvPr>
            <p:ph sz="half" idx="1"/>
          </p:nvPr>
        </p:nvSpPr>
        <p:spPr>
          <a:xfrm>
            <a:off x="1985888" y="1875359"/>
            <a:ext cx="6975232" cy="4351338"/>
          </a:xfrm>
        </p:spPr>
        <p:txBody>
          <a:bodyPr>
            <a:normAutofit/>
          </a:bodyPr>
          <a:lstStyle/>
          <a:p>
            <a:pPr marL="0" marR="32385" indent="0">
              <a:buNone/>
            </a:pPr>
            <a:r>
              <a:rPr lang="fr-FR" sz="2400" b="1" dirty="0">
                <a:solidFill>
                  <a:schemeClr val="accent1">
                    <a:lumMod val="75000"/>
                  </a:schemeClr>
                </a:solidFill>
                <a:effectLst/>
              </a:rPr>
              <a:t>1/ Redonner du sens au travail   </a:t>
            </a:r>
          </a:p>
          <a:p>
            <a:pPr marL="0" marR="32385" indent="0">
              <a:buNone/>
            </a:pPr>
            <a:r>
              <a:rPr lang="fr-FR" sz="2400" b="1" dirty="0">
                <a:solidFill>
                  <a:schemeClr val="accent1">
                    <a:lumMod val="75000"/>
                  </a:schemeClr>
                </a:solidFill>
                <a:effectLst/>
              </a:rPr>
              <a:t>2/ Renforcer le pouvoir d’agir des travailleurs,   </a:t>
            </a:r>
          </a:p>
          <a:p>
            <a:pPr marL="0" marR="32385" indent="0">
              <a:buNone/>
            </a:pPr>
            <a:r>
              <a:rPr lang="fr-FR" sz="2400" b="1" dirty="0">
                <a:solidFill>
                  <a:schemeClr val="accent1">
                    <a:lumMod val="75000"/>
                  </a:schemeClr>
                </a:solidFill>
                <a:effectLst/>
              </a:rPr>
              <a:t>3/ Mobiliser les travailleurs pour conduire les transformations,  </a:t>
            </a:r>
          </a:p>
          <a:p>
            <a:pPr marL="0" marR="32385" indent="0">
              <a:buNone/>
            </a:pPr>
            <a:r>
              <a:rPr lang="fr-FR" sz="2400" b="1" dirty="0">
                <a:solidFill>
                  <a:schemeClr val="accent1">
                    <a:lumMod val="75000"/>
                  </a:schemeClr>
                </a:solidFill>
                <a:effectLst/>
              </a:rPr>
              <a:t>4/ Promouvoir un management et des organisations plus justes,   </a:t>
            </a:r>
          </a:p>
          <a:p>
            <a:pPr marL="0" marR="32385" indent="0">
              <a:buNone/>
            </a:pPr>
            <a:r>
              <a:rPr lang="fr-FR" sz="2400" b="1" dirty="0">
                <a:solidFill>
                  <a:schemeClr val="accent1">
                    <a:lumMod val="75000"/>
                  </a:schemeClr>
                </a:solidFill>
                <a:effectLst/>
              </a:rPr>
              <a:t>5/ Faire du travail un facteur de santé,   </a:t>
            </a:r>
          </a:p>
          <a:p>
            <a:pPr marL="0" marR="32385" indent="0">
              <a:buNone/>
            </a:pPr>
            <a:r>
              <a:rPr lang="fr-FR" sz="2400" b="1" dirty="0">
                <a:solidFill>
                  <a:schemeClr val="accent1">
                    <a:lumMod val="75000"/>
                  </a:schemeClr>
                </a:solidFill>
                <a:effectLst/>
              </a:rPr>
              <a:t>6/ Articuler les temps de la vie,   </a:t>
            </a:r>
          </a:p>
          <a:p>
            <a:pPr marL="0" marR="32385" indent="0">
              <a:buNone/>
            </a:pPr>
            <a:r>
              <a:rPr lang="fr-FR" sz="2400" b="1" dirty="0">
                <a:solidFill>
                  <a:schemeClr val="accent1">
                    <a:lumMod val="75000"/>
                  </a:schemeClr>
                </a:solidFill>
                <a:effectLst/>
              </a:rPr>
              <a:t>7/ Faire du travail un espace d’égalité et d’inclusion. </a:t>
            </a:r>
            <a:endParaRPr lang="fr-FR" sz="2400" b="1" dirty="0">
              <a:solidFill>
                <a:schemeClr val="accent1">
                  <a:lumMod val="75000"/>
                </a:schemeClr>
              </a:solidFill>
            </a:endParaRPr>
          </a:p>
        </p:txBody>
      </p:sp>
      <p:pic>
        <p:nvPicPr>
          <p:cNvPr id="5" name="Image 4">
            <a:extLst>
              <a:ext uri="{FF2B5EF4-FFF2-40B4-BE49-F238E27FC236}">
                <a16:creationId xmlns:a16="http://schemas.microsoft.com/office/drawing/2014/main" id="{DD154202-FDA6-A0D0-261F-00A513AFBE89}"/>
              </a:ext>
            </a:extLst>
          </p:cNvPr>
          <p:cNvPicPr>
            <a:picLocks noChangeAspect="1"/>
          </p:cNvPicPr>
          <p:nvPr/>
        </p:nvPicPr>
        <p:blipFill>
          <a:blip r:embed="rId3"/>
          <a:stretch>
            <a:fillRect/>
          </a:stretch>
        </p:blipFill>
        <p:spPr>
          <a:xfrm>
            <a:off x="8311181" y="3381310"/>
            <a:ext cx="3789861" cy="2975040"/>
          </a:xfrm>
          <a:prstGeom prst="rect">
            <a:avLst/>
          </a:prstGeom>
          <a:noFill/>
        </p:spPr>
      </p:pic>
      <p:sp>
        <p:nvSpPr>
          <p:cNvPr id="4" name="Espace réservé du numéro de diapositive 3">
            <a:extLst>
              <a:ext uri="{FF2B5EF4-FFF2-40B4-BE49-F238E27FC236}">
                <a16:creationId xmlns:a16="http://schemas.microsoft.com/office/drawing/2014/main" id="{820FF8FB-7F8C-4A9C-1CD2-5C6098527C0E}"/>
              </a:ext>
            </a:extLst>
          </p:cNvPr>
          <p:cNvSpPr>
            <a:spLocks noGrp="1"/>
          </p:cNvSpPr>
          <p:nvPr>
            <p:ph type="sldNum" sz="quarter" idx="12"/>
          </p:nvPr>
        </p:nvSpPr>
        <p:spPr>
          <a:xfrm>
            <a:off x="9301088" y="6356350"/>
            <a:ext cx="2743200" cy="365125"/>
          </a:xfrm>
        </p:spPr>
        <p:txBody>
          <a:bodyPr anchor="ctr">
            <a:normAutofit/>
          </a:bodyPr>
          <a:lstStyle/>
          <a:p>
            <a:pPr>
              <a:spcAft>
                <a:spcPts val="600"/>
              </a:spcAft>
            </a:pPr>
            <a:fld id="{6045CB9E-5BD8-4267-AD6C-27E8ADDB06FA}" type="slidenum">
              <a:rPr lang="fr-FR" smtClean="0"/>
              <a:pPr>
                <a:spcAft>
                  <a:spcPts val="600"/>
                </a:spcAft>
              </a:pPr>
              <a:t>3</a:t>
            </a:fld>
            <a:endParaRPr lang="fr-FR"/>
          </a:p>
        </p:txBody>
      </p:sp>
    </p:spTree>
    <p:extLst>
      <p:ext uri="{BB962C8B-B14F-4D97-AF65-F5344CB8AC3E}">
        <p14:creationId xmlns:p14="http://schemas.microsoft.com/office/powerpoint/2010/main" val="373475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égende encadrée 1 11">
            <a:extLst>
              <a:ext uri="{FF2B5EF4-FFF2-40B4-BE49-F238E27FC236}">
                <a16:creationId xmlns:a16="http://schemas.microsoft.com/office/drawing/2014/main" id="{3EFFC1F1-B291-DCE9-4197-2F4BB7EDD355}"/>
              </a:ext>
            </a:extLst>
          </p:cNvPr>
          <p:cNvSpPr/>
          <p:nvPr/>
        </p:nvSpPr>
        <p:spPr>
          <a:xfrm>
            <a:off x="1217974" y="892995"/>
            <a:ext cx="3160193" cy="1152000"/>
          </a:xfrm>
          <a:prstGeom prst="borderCallout1">
            <a:avLst>
              <a:gd name="adj1" fmla="val 50912"/>
              <a:gd name="adj2" fmla="val 100995"/>
              <a:gd name="adj3" fmla="val 165256"/>
              <a:gd name="adj4" fmla="val 129865"/>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Une reconnaissance</a:t>
            </a:r>
          </a:p>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sociale</a:t>
            </a:r>
          </a:p>
        </p:txBody>
      </p:sp>
      <p:sp>
        <p:nvSpPr>
          <p:cNvPr id="6" name="Légende encadrée 1 12">
            <a:extLst>
              <a:ext uri="{FF2B5EF4-FFF2-40B4-BE49-F238E27FC236}">
                <a16:creationId xmlns:a16="http://schemas.microsoft.com/office/drawing/2014/main" id="{3F433A9D-0B40-64AE-DED0-E1285C454E9B}"/>
              </a:ext>
            </a:extLst>
          </p:cNvPr>
          <p:cNvSpPr/>
          <p:nvPr/>
        </p:nvSpPr>
        <p:spPr>
          <a:xfrm>
            <a:off x="5171089" y="892995"/>
            <a:ext cx="2519363" cy="1152000"/>
          </a:xfrm>
          <a:prstGeom prst="borderCallout1">
            <a:avLst>
              <a:gd name="adj1" fmla="val 101961"/>
              <a:gd name="adj2" fmla="val 51159"/>
              <a:gd name="adj3" fmla="val 159506"/>
              <a:gd name="adj4" fmla="val 50732"/>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 contrat</a:t>
            </a:r>
          </a:p>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 statut</a:t>
            </a:r>
          </a:p>
        </p:txBody>
      </p:sp>
      <p:sp>
        <p:nvSpPr>
          <p:cNvPr id="7" name="Légende encadrée 1 13">
            <a:extLst>
              <a:ext uri="{FF2B5EF4-FFF2-40B4-BE49-F238E27FC236}">
                <a16:creationId xmlns:a16="http://schemas.microsoft.com/office/drawing/2014/main" id="{ADC83954-F8B1-7B1C-4878-26EBE1D1BD98}"/>
              </a:ext>
            </a:extLst>
          </p:cNvPr>
          <p:cNvSpPr/>
          <p:nvPr/>
        </p:nvSpPr>
        <p:spPr>
          <a:xfrm>
            <a:off x="8266714" y="892995"/>
            <a:ext cx="3683986" cy="1152000"/>
          </a:xfrm>
          <a:prstGeom prst="borderCallout1">
            <a:avLst>
              <a:gd name="adj1" fmla="val 58555"/>
              <a:gd name="adj2" fmla="val -276"/>
              <a:gd name="adj3" fmla="val 172579"/>
              <a:gd name="adj4" fmla="val -23947"/>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possibilité de réalisation et de développement personnel</a:t>
            </a:r>
          </a:p>
        </p:txBody>
      </p:sp>
      <p:sp>
        <p:nvSpPr>
          <p:cNvPr id="8" name="Légende encadrée 1 14">
            <a:extLst>
              <a:ext uri="{FF2B5EF4-FFF2-40B4-BE49-F238E27FC236}">
                <a16:creationId xmlns:a16="http://schemas.microsoft.com/office/drawing/2014/main" id="{7632642C-E4F8-BC0D-B2AC-BC6C7506C496}"/>
              </a:ext>
            </a:extLst>
          </p:cNvPr>
          <p:cNvSpPr/>
          <p:nvPr/>
        </p:nvSpPr>
        <p:spPr>
          <a:xfrm>
            <a:off x="1217974" y="2992409"/>
            <a:ext cx="3339488" cy="1152525"/>
          </a:xfrm>
          <a:prstGeom prst="borderCallout1">
            <a:avLst>
              <a:gd name="adj1" fmla="val 50088"/>
              <a:gd name="adj2" fmla="val 100053"/>
              <a:gd name="adj3" fmla="val 49825"/>
              <a:gd name="adj4" fmla="val 117368"/>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Une rémunération</a:t>
            </a:r>
          </a:p>
        </p:txBody>
      </p:sp>
      <p:sp>
        <p:nvSpPr>
          <p:cNvPr id="9" name="Légende encadrée 1 15">
            <a:extLst>
              <a:ext uri="{FF2B5EF4-FFF2-40B4-BE49-F238E27FC236}">
                <a16:creationId xmlns:a16="http://schemas.microsoft.com/office/drawing/2014/main" id="{17D87FBB-9653-2E69-4B34-701B0F8CADB2}"/>
              </a:ext>
            </a:extLst>
          </p:cNvPr>
          <p:cNvSpPr/>
          <p:nvPr/>
        </p:nvSpPr>
        <p:spPr>
          <a:xfrm>
            <a:off x="8716729" y="3000797"/>
            <a:ext cx="3340800" cy="1152000"/>
          </a:xfrm>
          <a:prstGeom prst="borderCallout1">
            <a:avLst>
              <a:gd name="adj1" fmla="val 50088"/>
              <a:gd name="adj2" fmla="val -322"/>
              <a:gd name="adj3" fmla="val 52035"/>
              <a:gd name="adj4" fmla="val -19851"/>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tâche</a:t>
            </a:r>
          </a:p>
        </p:txBody>
      </p:sp>
      <p:sp>
        <p:nvSpPr>
          <p:cNvPr id="10" name="Légende encadrée 1 16">
            <a:extLst>
              <a:ext uri="{FF2B5EF4-FFF2-40B4-BE49-F238E27FC236}">
                <a16:creationId xmlns:a16="http://schemas.microsoft.com/office/drawing/2014/main" id="{DFD7D24A-646A-C9DF-F4A1-1B53DD8A9529}"/>
              </a:ext>
            </a:extLst>
          </p:cNvPr>
          <p:cNvSpPr/>
          <p:nvPr/>
        </p:nvSpPr>
        <p:spPr>
          <a:xfrm>
            <a:off x="8716729" y="5176661"/>
            <a:ext cx="2520950" cy="1152000"/>
          </a:xfrm>
          <a:prstGeom prst="borderCallout1">
            <a:avLst>
              <a:gd name="adj1" fmla="val 50088"/>
              <a:gd name="adj2" fmla="val -2207"/>
              <a:gd name="adj3" fmla="val -83779"/>
              <a:gd name="adj4" fmla="val -40869"/>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métier</a:t>
            </a:r>
          </a:p>
        </p:txBody>
      </p:sp>
      <p:sp>
        <p:nvSpPr>
          <p:cNvPr id="11" name="Légende encadrée 1 17">
            <a:extLst>
              <a:ext uri="{FF2B5EF4-FFF2-40B4-BE49-F238E27FC236}">
                <a16:creationId xmlns:a16="http://schemas.microsoft.com/office/drawing/2014/main" id="{FF4757FD-B6B3-AE25-A7AD-951C9B3C0C56}"/>
              </a:ext>
            </a:extLst>
          </p:cNvPr>
          <p:cNvSpPr/>
          <p:nvPr/>
        </p:nvSpPr>
        <p:spPr>
          <a:xfrm>
            <a:off x="1038679" y="5176663"/>
            <a:ext cx="3339488" cy="1152000"/>
          </a:xfrm>
          <a:prstGeom prst="borderCallout1">
            <a:avLst>
              <a:gd name="adj1" fmla="val 49263"/>
              <a:gd name="adj2" fmla="val 100995"/>
              <a:gd name="adj3" fmla="val -72109"/>
              <a:gd name="adj4" fmla="val 128334"/>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Une obligation</a:t>
            </a:r>
          </a:p>
          <a:p>
            <a:pPr marL="0" marR="0" lvl="0" indent="0" algn="ctr" defTabSz="914400" rtl="0" eaLnBrk="1" fontAlgn="auto" latinLnBrk="0" hangingPunct="1">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Contrainte</a:t>
            </a:r>
          </a:p>
        </p:txBody>
      </p:sp>
      <p:sp>
        <p:nvSpPr>
          <p:cNvPr id="12" name="Légende encadrée 1 18">
            <a:extLst>
              <a:ext uri="{FF2B5EF4-FFF2-40B4-BE49-F238E27FC236}">
                <a16:creationId xmlns:a16="http://schemas.microsoft.com/office/drawing/2014/main" id="{364C649E-8A18-7D15-E39F-C0A34796A24E}"/>
              </a:ext>
            </a:extLst>
          </p:cNvPr>
          <p:cNvSpPr/>
          <p:nvPr/>
        </p:nvSpPr>
        <p:spPr>
          <a:xfrm>
            <a:off x="5251052" y="5176661"/>
            <a:ext cx="2519363" cy="1152001"/>
          </a:xfrm>
          <a:prstGeom prst="borderCallout1">
            <a:avLst>
              <a:gd name="adj1" fmla="val -1867"/>
              <a:gd name="adj2" fmla="val 49159"/>
              <a:gd name="adj3" fmla="val -63927"/>
              <a:gd name="adj4" fmla="val 48735"/>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production de biens</a:t>
            </a:r>
            <a:endParaRPr kumimoji="0" lang="fr-F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ZoneTexte 20">
            <a:extLst>
              <a:ext uri="{FF2B5EF4-FFF2-40B4-BE49-F238E27FC236}">
                <a16:creationId xmlns:a16="http://schemas.microsoft.com/office/drawing/2014/main" id="{F4E243D1-D917-7FAC-48CC-D111139C3D85}"/>
              </a:ext>
            </a:extLst>
          </p:cNvPr>
          <p:cNvSpPr txBox="1"/>
          <p:nvPr/>
        </p:nvSpPr>
        <p:spPr>
          <a:xfrm>
            <a:off x="5026627" y="2966216"/>
            <a:ext cx="2879725" cy="1077913"/>
          </a:xfrm>
          <a:prstGeom prst="rect">
            <a:avLst/>
          </a:prstGeom>
          <a:noFill/>
          <a:ln>
            <a:noFill/>
          </a:ln>
        </p:spPr>
        <p:txBody>
          <a:bodyPr wrap="square">
            <a:spAutoFit/>
          </a:bodyPr>
          <a:lstStyle/>
          <a:p>
            <a:pPr algn="ctr">
              <a:defRPr/>
            </a:pPr>
            <a:r>
              <a:rPr lang="fr-FR" sz="3200" b="1" spc="-150" dirty="0">
                <a:latin typeface="Calibri" panose="020F0502020204030204" pitchFamily="34" charset="0"/>
                <a:ea typeface="ＭＳ Ｐゴシック" charset="-128"/>
                <a:cs typeface="Calibri" panose="020F0502020204030204" pitchFamily="34" charset="0"/>
              </a:rPr>
              <a:t>Pour vous, </a:t>
            </a:r>
            <a:br>
              <a:rPr lang="fr-FR" sz="3200" b="1" spc="-150">
                <a:latin typeface="Calibri" panose="020F0502020204030204" pitchFamily="34" charset="0"/>
                <a:ea typeface="ＭＳ Ｐゴシック" charset="-128"/>
                <a:cs typeface="Calibri" panose="020F0502020204030204" pitchFamily="34" charset="0"/>
              </a:rPr>
            </a:br>
            <a:r>
              <a:rPr lang="fr-FR" sz="3200" b="1" spc="-150">
                <a:latin typeface="Calibri" panose="020F0502020204030204" pitchFamily="34" charset="0"/>
                <a:ea typeface="ＭＳ Ｐゴシック" charset="-128"/>
                <a:cs typeface="Calibri" panose="020F0502020204030204" pitchFamily="34" charset="0"/>
              </a:rPr>
              <a:t>le travail  c’est</a:t>
            </a:r>
            <a:endParaRPr lang="fr-FR" sz="3200" b="1" spc="-150" dirty="0">
              <a:latin typeface="Calibri" panose="020F0502020204030204" pitchFamily="34" charset="0"/>
              <a:ea typeface="ＭＳ Ｐゴシック" charset="-128"/>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786B52C0-5F8B-4044-7320-3AF8AD591364}"/>
              </a:ext>
            </a:extLst>
          </p:cNvPr>
          <p:cNvSpPr>
            <a:spLocks noGrp="1"/>
          </p:cNvSpPr>
          <p:nvPr>
            <p:ph type="sldNum" sz="quarter" idx="12"/>
          </p:nvPr>
        </p:nvSpPr>
        <p:spPr/>
        <p:txBody>
          <a:bodyPr/>
          <a:lstStyle/>
          <a:p>
            <a:fld id="{6045CB9E-5BD8-4267-AD6C-27E8ADDB06FA}" type="slidenum">
              <a:rPr lang="fr-FR" smtClean="0"/>
              <a:t>4</a:t>
            </a:fld>
            <a:endParaRPr lang="fr-FR"/>
          </a:p>
        </p:txBody>
      </p:sp>
    </p:spTree>
    <p:extLst>
      <p:ext uri="{BB962C8B-B14F-4D97-AF65-F5344CB8AC3E}">
        <p14:creationId xmlns:p14="http://schemas.microsoft.com/office/powerpoint/2010/main" val="374094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FBA96554-EB47-B786-EB2C-A90A175E0E4A}"/>
              </a:ext>
            </a:extLst>
          </p:cNvPr>
          <p:cNvSpPr txBox="1"/>
          <p:nvPr/>
        </p:nvSpPr>
        <p:spPr bwMode="auto">
          <a:xfrm>
            <a:off x="4524375" y="2397919"/>
            <a:ext cx="3600450" cy="2062162"/>
          </a:xfrm>
          <a:prstGeom prst="rect">
            <a:avLst/>
          </a:prstGeom>
          <a:noFill/>
          <a:ln>
            <a:noFill/>
          </a:ln>
        </p:spPr>
        <p:txBody>
          <a:bodyPr>
            <a:spAutoFit/>
          </a:bodyPr>
          <a:lstStyle/>
          <a:p>
            <a:pPr algn="ctr">
              <a:defRPr/>
            </a:pPr>
            <a:r>
              <a:rPr lang="fr-FR" sz="3200" b="1" spc="-150" dirty="0">
                <a:latin typeface="Calibri" panose="020F0502020204030204" pitchFamily="34" charset="0"/>
                <a:ea typeface="ＭＳ Ｐゴシック" charset="-128"/>
                <a:cs typeface="Calibri" panose="020F0502020204030204" pitchFamily="34" charset="0"/>
              </a:rPr>
              <a:t>Pour vous, </a:t>
            </a:r>
            <a:br>
              <a:rPr lang="fr-FR" sz="3200" b="1" spc="-150" dirty="0">
                <a:latin typeface="Calibri" panose="020F0502020204030204" pitchFamily="34" charset="0"/>
                <a:ea typeface="ＭＳ Ｐゴシック" charset="-128"/>
                <a:cs typeface="Calibri" panose="020F0502020204030204" pitchFamily="34" charset="0"/>
              </a:rPr>
            </a:br>
            <a:r>
              <a:rPr lang="fr-FR" sz="3200" b="1" spc="-150" dirty="0">
                <a:latin typeface="Calibri" panose="020F0502020204030204" pitchFamily="34" charset="0"/>
                <a:ea typeface="ＭＳ Ｐゴシック" charset="-128"/>
                <a:cs typeface="Calibri" panose="020F0502020204030204" pitchFamily="34" charset="0"/>
              </a:rPr>
              <a:t>les conditions d’une bonne qualité de vie au travail  sont</a:t>
            </a:r>
          </a:p>
        </p:txBody>
      </p:sp>
      <p:sp>
        <p:nvSpPr>
          <p:cNvPr id="23" name="Légende encadrée 1 11">
            <a:extLst>
              <a:ext uri="{FF2B5EF4-FFF2-40B4-BE49-F238E27FC236}">
                <a16:creationId xmlns:a16="http://schemas.microsoft.com/office/drawing/2014/main" id="{4708A9A2-9D1A-DDE7-2835-22F9C329860E}"/>
              </a:ext>
            </a:extLst>
          </p:cNvPr>
          <p:cNvSpPr/>
          <p:nvPr/>
        </p:nvSpPr>
        <p:spPr bwMode="auto">
          <a:xfrm>
            <a:off x="864907" y="1339171"/>
            <a:ext cx="2978150" cy="1152000"/>
          </a:xfrm>
          <a:prstGeom prst="borderCallout1">
            <a:avLst>
              <a:gd name="adj1" fmla="val 50912"/>
              <a:gd name="adj2" fmla="val 100995"/>
              <a:gd name="adj3" fmla="val 100152"/>
              <a:gd name="adj4" fmla="val 133862"/>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contenu du travail</a:t>
            </a:r>
          </a:p>
        </p:txBody>
      </p:sp>
      <p:sp>
        <p:nvSpPr>
          <p:cNvPr id="25" name="Légende encadrée 1 12">
            <a:extLst>
              <a:ext uri="{FF2B5EF4-FFF2-40B4-BE49-F238E27FC236}">
                <a16:creationId xmlns:a16="http://schemas.microsoft.com/office/drawing/2014/main" id="{073EF8D2-AA49-F9CB-68E2-D20D2B857295}"/>
              </a:ext>
            </a:extLst>
          </p:cNvPr>
          <p:cNvSpPr/>
          <p:nvPr/>
        </p:nvSpPr>
        <p:spPr bwMode="auto">
          <a:xfrm>
            <a:off x="4777448" y="187171"/>
            <a:ext cx="2969418" cy="1152000"/>
          </a:xfrm>
          <a:prstGeom prst="borderCallout1">
            <a:avLst>
              <a:gd name="adj1" fmla="val 101218"/>
              <a:gd name="adj2" fmla="val 51515"/>
              <a:gd name="adj3" fmla="val 197443"/>
              <a:gd name="adj4" fmla="val 51015"/>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L’environnement physique du travail</a:t>
            </a:r>
          </a:p>
        </p:txBody>
      </p:sp>
      <p:sp>
        <p:nvSpPr>
          <p:cNvPr id="27" name="Légende encadrée 1 13">
            <a:extLst>
              <a:ext uri="{FF2B5EF4-FFF2-40B4-BE49-F238E27FC236}">
                <a16:creationId xmlns:a16="http://schemas.microsoft.com/office/drawing/2014/main" id="{E4D7ABF4-B81F-AD02-5D96-84B181BB3FC9}"/>
              </a:ext>
            </a:extLst>
          </p:cNvPr>
          <p:cNvSpPr/>
          <p:nvPr/>
        </p:nvSpPr>
        <p:spPr bwMode="auto">
          <a:xfrm>
            <a:off x="8469837" y="1339171"/>
            <a:ext cx="3498043" cy="1152000"/>
          </a:xfrm>
          <a:prstGeom prst="borderCallout1">
            <a:avLst>
              <a:gd name="adj1" fmla="val 51551"/>
              <a:gd name="adj2" fmla="val -833"/>
              <a:gd name="adj3" fmla="val 102509"/>
              <a:gd name="adj4" fmla="val -25251"/>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L’organisation du travail</a:t>
            </a:r>
          </a:p>
        </p:txBody>
      </p:sp>
      <p:sp>
        <p:nvSpPr>
          <p:cNvPr id="29" name="Légende encadrée 1 16">
            <a:extLst>
              <a:ext uri="{FF2B5EF4-FFF2-40B4-BE49-F238E27FC236}">
                <a16:creationId xmlns:a16="http://schemas.microsoft.com/office/drawing/2014/main" id="{4CE6D090-13D6-DD25-FB8E-BDFEA9801A31}"/>
              </a:ext>
            </a:extLst>
          </p:cNvPr>
          <p:cNvSpPr/>
          <p:nvPr/>
        </p:nvSpPr>
        <p:spPr bwMode="auto">
          <a:xfrm>
            <a:off x="8469838" y="4460081"/>
            <a:ext cx="3498044" cy="1214552"/>
          </a:xfrm>
          <a:prstGeom prst="borderCallout1">
            <a:avLst>
              <a:gd name="adj1" fmla="val 54517"/>
              <a:gd name="adj2" fmla="val -157"/>
              <a:gd name="adj3" fmla="val 3738"/>
              <a:gd name="adj4" fmla="val -30086"/>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conciliation de la vie personnelle et professionnelle</a:t>
            </a:r>
          </a:p>
        </p:txBody>
      </p:sp>
      <p:sp>
        <p:nvSpPr>
          <p:cNvPr id="31" name="Légende encadrée 1 18">
            <a:extLst>
              <a:ext uri="{FF2B5EF4-FFF2-40B4-BE49-F238E27FC236}">
                <a16:creationId xmlns:a16="http://schemas.microsoft.com/office/drawing/2014/main" id="{9E94DA2E-5AED-DD40-AFCA-6C859BC3E7B9}"/>
              </a:ext>
            </a:extLst>
          </p:cNvPr>
          <p:cNvSpPr/>
          <p:nvPr/>
        </p:nvSpPr>
        <p:spPr bwMode="auto">
          <a:xfrm>
            <a:off x="4882617" y="5452771"/>
            <a:ext cx="2810939" cy="1152000"/>
          </a:xfrm>
          <a:prstGeom prst="borderCallout1">
            <a:avLst>
              <a:gd name="adj1" fmla="val -1867"/>
              <a:gd name="adj2" fmla="val 49159"/>
              <a:gd name="adj3" fmla="val -41930"/>
              <a:gd name="adj4" fmla="val 48834"/>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Relations sociales et professionnelles</a:t>
            </a:r>
          </a:p>
        </p:txBody>
      </p:sp>
      <p:sp>
        <p:nvSpPr>
          <p:cNvPr id="32" name="Rectangle à coins arrondis 24">
            <a:extLst>
              <a:ext uri="{FF2B5EF4-FFF2-40B4-BE49-F238E27FC236}">
                <a16:creationId xmlns:a16="http://schemas.microsoft.com/office/drawing/2014/main" id="{EDCC3CEB-AAD6-8F5E-7442-6C0F109F2032}"/>
              </a:ext>
            </a:extLst>
          </p:cNvPr>
          <p:cNvSpPr/>
          <p:nvPr/>
        </p:nvSpPr>
        <p:spPr bwMode="auto">
          <a:xfrm>
            <a:off x="4882617" y="5098370"/>
            <a:ext cx="2810939"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b="1" dirty="0">
              <a:solidFill>
                <a:schemeClr val="tx1"/>
              </a:solidFill>
              <a:latin typeface="Calibri" panose="020F0502020204030204" pitchFamily="34" charset="0"/>
              <a:cs typeface="Calibri" panose="020F0502020204030204" pitchFamily="34" charset="0"/>
            </a:endParaRPr>
          </a:p>
        </p:txBody>
      </p:sp>
      <p:sp>
        <p:nvSpPr>
          <p:cNvPr id="34" name="Légende encadrée 1 17">
            <a:extLst>
              <a:ext uri="{FF2B5EF4-FFF2-40B4-BE49-F238E27FC236}">
                <a16:creationId xmlns:a16="http://schemas.microsoft.com/office/drawing/2014/main" id="{2FD1881B-B79A-7C1B-BF70-D3DF8B5DA2E5}"/>
              </a:ext>
            </a:extLst>
          </p:cNvPr>
          <p:cNvSpPr/>
          <p:nvPr/>
        </p:nvSpPr>
        <p:spPr bwMode="auto">
          <a:xfrm>
            <a:off x="784137" y="4460081"/>
            <a:ext cx="2978150" cy="1439862"/>
          </a:xfrm>
          <a:prstGeom prst="borderCallout1">
            <a:avLst>
              <a:gd name="adj1" fmla="val 51753"/>
              <a:gd name="adj2" fmla="val 99791"/>
              <a:gd name="adj3" fmla="val 2110"/>
              <a:gd name="adj4" fmla="val 131178"/>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Réalisation et développement professionnel</a:t>
            </a:r>
          </a:p>
        </p:txBody>
      </p:sp>
      <p:sp>
        <p:nvSpPr>
          <p:cNvPr id="2" name="Espace réservé du numéro de diapositive 1">
            <a:extLst>
              <a:ext uri="{FF2B5EF4-FFF2-40B4-BE49-F238E27FC236}">
                <a16:creationId xmlns:a16="http://schemas.microsoft.com/office/drawing/2014/main" id="{F9F4AECC-26D6-C179-660E-07277388BE7F}"/>
              </a:ext>
            </a:extLst>
          </p:cNvPr>
          <p:cNvSpPr>
            <a:spLocks noGrp="1"/>
          </p:cNvSpPr>
          <p:nvPr>
            <p:ph type="sldNum" sz="quarter" idx="12"/>
          </p:nvPr>
        </p:nvSpPr>
        <p:spPr/>
        <p:txBody>
          <a:bodyPr/>
          <a:lstStyle/>
          <a:p>
            <a:fld id="{6045CB9E-5BD8-4267-AD6C-27E8ADDB06FA}" type="slidenum">
              <a:rPr lang="fr-FR" smtClean="0"/>
              <a:t>5</a:t>
            </a:fld>
            <a:endParaRPr lang="fr-FR"/>
          </a:p>
        </p:txBody>
      </p:sp>
    </p:spTree>
    <p:extLst>
      <p:ext uri="{BB962C8B-B14F-4D97-AF65-F5344CB8AC3E}">
        <p14:creationId xmlns:p14="http://schemas.microsoft.com/office/powerpoint/2010/main" val="156989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CB582F4-B6F0-C16D-EFAF-D5FE6E6044BF}"/>
              </a:ext>
            </a:extLst>
          </p:cNvPr>
          <p:cNvSpPr>
            <a:spLocks noGrp="1"/>
          </p:cNvSpPr>
          <p:nvPr>
            <p:ph type="sldNum" sz="quarter" idx="12"/>
          </p:nvPr>
        </p:nvSpPr>
        <p:spPr/>
        <p:txBody>
          <a:bodyPr/>
          <a:lstStyle/>
          <a:p>
            <a:fld id="{6045CB9E-5BD8-4267-AD6C-27E8ADDB06FA}" type="slidenum">
              <a:rPr lang="fr-FR" smtClean="0"/>
              <a:t>6</a:t>
            </a:fld>
            <a:endParaRPr lang="fr-FR"/>
          </a:p>
        </p:txBody>
      </p:sp>
      <p:pic>
        <p:nvPicPr>
          <p:cNvPr id="5" name="Image 4">
            <a:extLst>
              <a:ext uri="{FF2B5EF4-FFF2-40B4-BE49-F238E27FC236}">
                <a16:creationId xmlns:a16="http://schemas.microsoft.com/office/drawing/2014/main" id="{65E9073D-18B3-8463-56C2-B3EE6704FE9A}"/>
              </a:ext>
            </a:extLst>
          </p:cNvPr>
          <p:cNvPicPr>
            <a:picLocks noChangeAspect="1"/>
          </p:cNvPicPr>
          <p:nvPr/>
        </p:nvPicPr>
        <p:blipFill>
          <a:blip r:embed="rId2"/>
          <a:stretch>
            <a:fillRect/>
          </a:stretch>
        </p:blipFill>
        <p:spPr>
          <a:xfrm>
            <a:off x="2578978" y="0"/>
            <a:ext cx="7034043" cy="6858000"/>
          </a:xfrm>
          <a:prstGeom prst="rect">
            <a:avLst/>
          </a:prstGeom>
        </p:spPr>
      </p:pic>
    </p:spTree>
    <p:extLst>
      <p:ext uri="{BB962C8B-B14F-4D97-AF65-F5344CB8AC3E}">
        <p14:creationId xmlns:p14="http://schemas.microsoft.com/office/powerpoint/2010/main" val="154469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72620-22B8-36A9-4CFC-18CF338FA91A}"/>
              </a:ext>
            </a:extLst>
          </p:cNvPr>
          <p:cNvSpPr>
            <a:spLocks noGrp="1"/>
          </p:cNvSpPr>
          <p:nvPr>
            <p:ph type="title"/>
          </p:nvPr>
        </p:nvSpPr>
        <p:spPr/>
        <p:txBody>
          <a:bodyPr/>
          <a:lstStyle/>
          <a:p>
            <a:r>
              <a:rPr lang="fr-FR" dirty="0"/>
              <a:t>GT QVCT ressources </a:t>
            </a:r>
          </a:p>
        </p:txBody>
      </p:sp>
      <p:pic>
        <p:nvPicPr>
          <p:cNvPr id="7" name="Espace réservé du contenu 6">
            <a:extLst>
              <a:ext uri="{FF2B5EF4-FFF2-40B4-BE49-F238E27FC236}">
                <a16:creationId xmlns:a16="http://schemas.microsoft.com/office/drawing/2014/main" id="{AEDFE050-5E9C-CB1A-D146-FCD0E9A999D7}"/>
              </a:ext>
            </a:extLst>
          </p:cNvPr>
          <p:cNvPicPr>
            <a:picLocks noGrp="1" noChangeAspect="1"/>
          </p:cNvPicPr>
          <p:nvPr>
            <p:ph sz="half" idx="1"/>
          </p:nvPr>
        </p:nvPicPr>
        <p:blipFill>
          <a:blip r:embed="rId3"/>
          <a:stretch>
            <a:fillRect/>
          </a:stretch>
        </p:blipFill>
        <p:spPr>
          <a:xfrm>
            <a:off x="1985963" y="2603550"/>
            <a:ext cx="4821237" cy="2893913"/>
          </a:xfrm>
        </p:spPr>
      </p:pic>
      <p:pic>
        <p:nvPicPr>
          <p:cNvPr id="9" name="Espace réservé du contenu 8">
            <a:extLst>
              <a:ext uri="{FF2B5EF4-FFF2-40B4-BE49-F238E27FC236}">
                <a16:creationId xmlns:a16="http://schemas.microsoft.com/office/drawing/2014/main" id="{239E751A-3FB1-9B82-1524-3F9EE5DE530A}"/>
              </a:ext>
            </a:extLst>
          </p:cNvPr>
          <p:cNvPicPr>
            <a:picLocks noGrp="1" noChangeAspect="1"/>
          </p:cNvPicPr>
          <p:nvPr>
            <p:ph sz="half" idx="2"/>
          </p:nvPr>
        </p:nvPicPr>
        <p:blipFill>
          <a:blip r:embed="rId4"/>
          <a:stretch>
            <a:fillRect/>
          </a:stretch>
        </p:blipFill>
        <p:spPr>
          <a:xfrm>
            <a:off x="8147037" y="1874838"/>
            <a:ext cx="2973413" cy="4351337"/>
          </a:xfrm>
        </p:spPr>
      </p:pic>
      <p:sp>
        <p:nvSpPr>
          <p:cNvPr id="5" name="Espace réservé du numéro de diapositive 4">
            <a:extLst>
              <a:ext uri="{FF2B5EF4-FFF2-40B4-BE49-F238E27FC236}">
                <a16:creationId xmlns:a16="http://schemas.microsoft.com/office/drawing/2014/main" id="{E48C06D7-C024-9E41-C4D8-8384B274D893}"/>
              </a:ext>
            </a:extLst>
          </p:cNvPr>
          <p:cNvSpPr>
            <a:spLocks noGrp="1"/>
          </p:cNvSpPr>
          <p:nvPr>
            <p:ph type="sldNum" sz="quarter" idx="12"/>
          </p:nvPr>
        </p:nvSpPr>
        <p:spPr/>
        <p:txBody>
          <a:bodyPr/>
          <a:lstStyle/>
          <a:p>
            <a:fld id="{6045CB9E-5BD8-4267-AD6C-27E8ADDB06FA}" type="slidenum">
              <a:rPr lang="fr-FR" smtClean="0"/>
              <a:t>7</a:t>
            </a:fld>
            <a:endParaRPr lang="fr-FR"/>
          </a:p>
        </p:txBody>
      </p:sp>
    </p:spTree>
    <p:extLst>
      <p:ext uri="{BB962C8B-B14F-4D97-AF65-F5344CB8AC3E}">
        <p14:creationId xmlns:p14="http://schemas.microsoft.com/office/powerpoint/2010/main" val="63197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9E25B-4E0C-6676-D634-01071497E2E2}"/>
              </a:ext>
            </a:extLst>
          </p:cNvPr>
          <p:cNvSpPr>
            <a:spLocks noGrp="1"/>
          </p:cNvSpPr>
          <p:nvPr>
            <p:ph type="title"/>
          </p:nvPr>
        </p:nvSpPr>
        <p:spPr/>
        <p:txBody>
          <a:bodyPr/>
          <a:lstStyle/>
          <a:p>
            <a:r>
              <a:rPr lang="fr-FR" dirty="0"/>
              <a:t>Ressources </a:t>
            </a:r>
          </a:p>
        </p:txBody>
      </p:sp>
      <p:sp>
        <p:nvSpPr>
          <p:cNvPr id="3" name="Espace réservé du numéro de diapositive 2">
            <a:extLst>
              <a:ext uri="{FF2B5EF4-FFF2-40B4-BE49-F238E27FC236}">
                <a16:creationId xmlns:a16="http://schemas.microsoft.com/office/drawing/2014/main" id="{0779661C-2C5E-017E-12F6-5BA9C52C7F2C}"/>
              </a:ext>
            </a:extLst>
          </p:cNvPr>
          <p:cNvSpPr>
            <a:spLocks noGrp="1"/>
          </p:cNvSpPr>
          <p:nvPr>
            <p:ph type="sldNum" sz="quarter" idx="12"/>
          </p:nvPr>
        </p:nvSpPr>
        <p:spPr/>
        <p:txBody>
          <a:bodyPr/>
          <a:lstStyle/>
          <a:p>
            <a:fld id="{6045CB9E-5BD8-4267-AD6C-27E8ADDB06FA}" type="slidenum">
              <a:rPr lang="fr-FR" smtClean="0"/>
              <a:t>8</a:t>
            </a:fld>
            <a:endParaRPr lang="fr-FR"/>
          </a:p>
        </p:txBody>
      </p:sp>
      <p:sp>
        <p:nvSpPr>
          <p:cNvPr id="4" name="ZoneTexte 3">
            <a:extLst>
              <a:ext uri="{FF2B5EF4-FFF2-40B4-BE49-F238E27FC236}">
                <a16:creationId xmlns:a16="http://schemas.microsoft.com/office/drawing/2014/main" id="{B2512B49-B555-A901-A0D6-37563EC3F4F7}"/>
              </a:ext>
            </a:extLst>
          </p:cNvPr>
          <p:cNvSpPr txBox="1"/>
          <p:nvPr/>
        </p:nvSpPr>
        <p:spPr>
          <a:xfrm>
            <a:off x="2709746" y="2453268"/>
            <a:ext cx="8028878" cy="923330"/>
          </a:xfrm>
          <a:prstGeom prst="rect">
            <a:avLst/>
          </a:prstGeom>
          <a:noFill/>
        </p:spPr>
        <p:txBody>
          <a:bodyPr wrap="square" rtlCol="0">
            <a:spAutoFit/>
          </a:bodyPr>
          <a:lstStyle/>
          <a:p>
            <a:r>
              <a:rPr lang="fr-FR" dirty="0">
                <a:hlinkClick r:id="rId3"/>
              </a:rPr>
              <a:t>https://arc.cfdt.fr/</a:t>
            </a:r>
            <a:r>
              <a:rPr lang="fr-FR" dirty="0"/>
              <a:t>  avec mon NPA (numéro d’</a:t>
            </a:r>
            <a:r>
              <a:rPr lang="fr-FR" dirty="0" err="1"/>
              <a:t>adhérent·e</a:t>
            </a:r>
            <a:r>
              <a:rPr lang="fr-FR" dirty="0"/>
              <a:t>)</a:t>
            </a:r>
          </a:p>
          <a:p>
            <a:endParaRPr lang="fr-FR" dirty="0"/>
          </a:p>
          <a:p>
            <a:endParaRPr lang="fr-FR" dirty="0"/>
          </a:p>
        </p:txBody>
      </p:sp>
      <p:pic>
        <p:nvPicPr>
          <p:cNvPr id="6" name="Image 5">
            <a:hlinkClick r:id="rId4"/>
            <a:extLst>
              <a:ext uri="{FF2B5EF4-FFF2-40B4-BE49-F238E27FC236}">
                <a16:creationId xmlns:a16="http://schemas.microsoft.com/office/drawing/2014/main" id="{23DB8337-5FB9-146F-D3A8-91CCE80BE605}"/>
              </a:ext>
            </a:extLst>
          </p:cNvPr>
          <p:cNvPicPr>
            <a:picLocks noChangeAspect="1"/>
          </p:cNvPicPr>
          <p:nvPr/>
        </p:nvPicPr>
        <p:blipFill>
          <a:blip r:embed="rId5"/>
          <a:stretch>
            <a:fillRect/>
          </a:stretch>
        </p:blipFill>
        <p:spPr>
          <a:xfrm>
            <a:off x="7312053" y="261605"/>
            <a:ext cx="3284505" cy="2065199"/>
          </a:xfrm>
          <a:prstGeom prst="rect">
            <a:avLst/>
          </a:prstGeom>
        </p:spPr>
      </p:pic>
      <p:pic>
        <p:nvPicPr>
          <p:cNvPr id="8" name="Image 7">
            <a:hlinkClick r:id="rId4"/>
            <a:extLst>
              <a:ext uri="{FF2B5EF4-FFF2-40B4-BE49-F238E27FC236}">
                <a16:creationId xmlns:a16="http://schemas.microsoft.com/office/drawing/2014/main" id="{F8693161-B7F9-ECAB-BA01-63FECD2C34E8}"/>
              </a:ext>
            </a:extLst>
          </p:cNvPr>
          <p:cNvPicPr>
            <a:picLocks noChangeAspect="1"/>
          </p:cNvPicPr>
          <p:nvPr/>
        </p:nvPicPr>
        <p:blipFill>
          <a:blip r:embed="rId6"/>
          <a:stretch>
            <a:fillRect/>
          </a:stretch>
        </p:blipFill>
        <p:spPr>
          <a:xfrm>
            <a:off x="5541916" y="3230604"/>
            <a:ext cx="5735151" cy="3308308"/>
          </a:xfrm>
          <a:prstGeom prst="rect">
            <a:avLst/>
          </a:prstGeom>
        </p:spPr>
      </p:pic>
    </p:spTree>
    <p:extLst>
      <p:ext uri="{BB962C8B-B14F-4D97-AF65-F5344CB8AC3E}">
        <p14:creationId xmlns:p14="http://schemas.microsoft.com/office/powerpoint/2010/main" val="27123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EADCF49-5E30-DA68-1C22-916C3B00DEF1}"/>
              </a:ext>
            </a:extLst>
          </p:cNvPr>
          <p:cNvSpPr>
            <a:spLocks noGrp="1"/>
          </p:cNvSpPr>
          <p:nvPr>
            <p:ph type="sldNum" sz="quarter" idx="12"/>
          </p:nvPr>
        </p:nvSpPr>
        <p:spPr/>
        <p:txBody>
          <a:bodyPr/>
          <a:lstStyle/>
          <a:p>
            <a:fld id="{6045CB9E-5BD8-4267-AD6C-27E8ADDB06FA}" type="slidenum">
              <a:rPr lang="fr-FR" smtClean="0"/>
              <a:t>9</a:t>
            </a:fld>
            <a:endParaRPr lang="fr-FR"/>
          </a:p>
        </p:txBody>
      </p:sp>
      <p:pic>
        <p:nvPicPr>
          <p:cNvPr id="5" name="Image 4">
            <a:extLst>
              <a:ext uri="{FF2B5EF4-FFF2-40B4-BE49-F238E27FC236}">
                <a16:creationId xmlns:a16="http://schemas.microsoft.com/office/drawing/2014/main" id="{9FA20EC4-8907-127E-D5CF-7E59FC07752B}"/>
              </a:ext>
            </a:extLst>
          </p:cNvPr>
          <p:cNvPicPr>
            <a:picLocks noChangeAspect="1"/>
          </p:cNvPicPr>
          <p:nvPr/>
        </p:nvPicPr>
        <p:blipFill>
          <a:blip r:embed="rId3"/>
          <a:stretch>
            <a:fillRect/>
          </a:stretch>
        </p:blipFill>
        <p:spPr>
          <a:xfrm>
            <a:off x="1347881" y="2108274"/>
            <a:ext cx="6576919" cy="4749725"/>
          </a:xfrm>
          <a:prstGeom prst="rect">
            <a:avLst/>
          </a:prstGeom>
        </p:spPr>
      </p:pic>
      <p:sp>
        <p:nvSpPr>
          <p:cNvPr id="2" name="Titre 1">
            <a:extLst>
              <a:ext uri="{FF2B5EF4-FFF2-40B4-BE49-F238E27FC236}">
                <a16:creationId xmlns:a16="http://schemas.microsoft.com/office/drawing/2014/main" id="{DB80AF33-73A8-CBC9-EAF1-64006A7C262C}"/>
              </a:ext>
            </a:extLst>
          </p:cNvPr>
          <p:cNvSpPr>
            <a:spLocks noGrp="1"/>
          </p:cNvSpPr>
          <p:nvPr>
            <p:ph type="title"/>
          </p:nvPr>
        </p:nvSpPr>
        <p:spPr>
          <a:xfrm>
            <a:off x="8063037" y="365125"/>
            <a:ext cx="4128963" cy="5855053"/>
          </a:xfrm>
        </p:spPr>
        <p:txBody>
          <a:bodyPr>
            <a:normAutofit/>
          </a:bodyPr>
          <a:lstStyle/>
          <a:p>
            <a:r>
              <a:rPr lang="fr-FR" dirty="0">
                <a:hlinkClick r:id="rId4"/>
              </a:rPr>
              <a:t>Espace ressources pour CFDT </a:t>
            </a:r>
            <a:r>
              <a:rPr lang="fr-FR" dirty="0" err="1">
                <a:hlinkClick r:id="rId4"/>
              </a:rPr>
              <a:t>occitanie</a:t>
            </a:r>
            <a:br>
              <a:rPr lang="fr-FR" dirty="0">
                <a:hlinkClick r:id="rId4"/>
              </a:rPr>
            </a:br>
            <a:br>
              <a:rPr lang="fr-FR" sz="2800" dirty="0">
                <a:hlinkClick r:id="rId4"/>
              </a:rPr>
            </a:br>
            <a:r>
              <a:rPr lang="fr-FR" sz="2800" dirty="0">
                <a:hlinkClick r:id="rId4"/>
              </a:rPr>
              <a:t>https://www.nouvel-horizon-cfdt.fr/</a:t>
            </a:r>
            <a:r>
              <a:rPr lang="fr-FR" sz="2800" dirty="0"/>
              <a:t>  </a:t>
            </a:r>
            <a:endParaRPr lang="fr-FR" dirty="0"/>
          </a:p>
        </p:txBody>
      </p:sp>
      <p:cxnSp>
        <p:nvCxnSpPr>
          <p:cNvPr id="7" name="Connecteur droit avec flèche 6">
            <a:extLst>
              <a:ext uri="{FF2B5EF4-FFF2-40B4-BE49-F238E27FC236}">
                <a16:creationId xmlns:a16="http://schemas.microsoft.com/office/drawing/2014/main" id="{41CE25F0-51AC-B6C3-979D-2E67622CE244}"/>
              </a:ext>
            </a:extLst>
          </p:cNvPr>
          <p:cNvCxnSpPr/>
          <p:nvPr/>
        </p:nvCxnSpPr>
        <p:spPr>
          <a:xfrm>
            <a:off x="423746" y="3601844"/>
            <a:ext cx="1048215" cy="27545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850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4500</TotalTime>
  <Words>966</Words>
  <Application>Microsoft Office PowerPoint</Application>
  <PresentationFormat>Grand écran</PresentationFormat>
  <Paragraphs>81</Paragraphs>
  <Slides>10</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Arial Black</vt:lpstr>
      <vt:lpstr>Calibri</vt:lpstr>
      <vt:lpstr>Cambria</vt:lpstr>
      <vt:lpstr>Thème Office</vt:lpstr>
      <vt:lpstr>Présentation PowerPoint</vt:lpstr>
      <vt:lpstr>3 axes</vt:lpstr>
      <vt:lpstr>les 7 axes de revendications :</vt:lpstr>
      <vt:lpstr>Présentation PowerPoint</vt:lpstr>
      <vt:lpstr>Présentation PowerPoint</vt:lpstr>
      <vt:lpstr>Présentation PowerPoint</vt:lpstr>
      <vt:lpstr>GT QVCT ressources </vt:lpstr>
      <vt:lpstr>Ressources </vt:lpstr>
      <vt:lpstr>Espace ressources pour CFDT occitanie  https://www.nouvel-horizon-cfdt.fr/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URI CFDT Occitanie</dc:creator>
  <cp:lastModifiedBy>FABRE Françoise</cp:lastModifiedBy>
  <cp:revision>13</cp:revision>
  <cp:lastPrinted>2025-03-24T14:55:44Z</cp:lastPrinted>
  <dcterms:created xsi:type="dcterms:W3CDTF">2022-05-19T07:41:34Z</dcterms:created>
  <dcterms:modified xsi:type="dcterms:W3CDTF">2026-03-01T21:16:02Z</dcterms:modified>
</cp:coreProperties>
</file>