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147374769" r:id="rId2"/>
    <p:sldId id="2147374770" r:id="rId3"/>
    <p:sldId id="2147374771" r:id="rId4"/>
    <p:sldId id="2147374772" r:id="rId5"/>
    <p:sldId id="2147374773" r:id="rId6"/>
    <p:sldId id="214737477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6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DB969-E2F0-4E0E-BAE5-721301A62906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0DCE-9CF2-44B8-B749-EC28CD003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C8576-1ACC-D4F0-60D4-7B3A8389C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740442-B501-7FC4-AAFE-8E2A2F6F0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E10E2A-DBBF-AA08-2896-C1D9BA993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Dans notre région, la canicule et la sécheresse sont les évènements climatiques extrêmes auxquels sont davantage confrontés les adultes de 18 à 79 ans. Notons en complément que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personnes les moins diplômées ou les employées sont plus nombreux à déclarer une souffrance physique lors d’un évènement climatique extrême.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https://</a:t>
            </a:r>
            <a:r>
              <a:rPr lang="fr-FR" b="0" dirty="0" err="1"/>
              <a:t>www.santepubliquefrance.fr</a:t>
            </a:r>
            <a:r>
              <a:rPr lang="fr-FR" b="0" dirty="0"/>
              <a:t>/</a:t>
            </a:r>
            <a:r>
              <a:rPr lang="fr-FR" b="0" dirty="0" err="1"/>
              <a:t>regions</a:t>
            </a:r>
            <a:r>
              <a:rPr lang="fr-FR" b="0" dirty="0"/>
              <a:t>/</a:t>
            </a:r>
            <a:r>
              <a:rPr lang="fr-FR" b="0" dirty="0" err="1"/>
              <a:t>occitanie</a:t>
            </a:r>
            <a:r>
              <a:rPr lang="fr-FR" b="0" dirty="0"/>
              <a:t>/documents/</a:t>
            </a:r>
            <a:r>
              <a:rPr lang="fr-FR" b="0" dirty="0" err="1"/>
              <a:t>enquetes-etudes</a:t>
            </a:r>
            <a:r>
              <a:rPr lang="fr-FR" b="0" dirty="0"/>
              <a:t>/2025/barometre-de-sante-publique-france-resultats-de-l-edition-2024.-edition-occitanie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5891E5-FE03-08D4-5CFA-07D4FEF0A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E1862-1D0F-4967-B83F-1AF54A8760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F93C-591F-B607-E6BE-3704EAA09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2A16D5-A3FC-4AEE-4F2B-7D942FCBA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53A2AB-8EB3-1D71-812D-EF74E64D6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Projection à 2023 et 2050 : sont les plus concernés, le Gard, la zone proche du littoral méditerranéen puis celle de Midi-Pyrénées Nord.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1FCB5D-582E-B0DD-251C-980017701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E1862-1D0F-4967-B83F-1AF54A8760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0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4DE21-0854-26DB-B0DD-32EC7142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FC30AEF-C7D3-CF77-E807-9F09E39C2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CE813E-CE36-FC1D-79F3-2E0E2945E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Risques climatiques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avalanches, feux de forêt, inondation, mouvements de terrains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https://</a:t>
            </a:r>
            <a:r>
              <a:rPr lang="fr-FR" b="0" dirty="0" err="1"/>
              <a:t>www.picto-occitanie.fr</a:t>
            </a:r>
            <a:r>
              <a:rPr lang="fr-FR" b="0" dirty="0"/>
              <a:t>/</a:t>
            </a:r>
            <a:r>
              <a:rPr lang="fr-FR" b="0" dirty="0" err="1"/>
              <a:t>geoclip</a:t>
            </a:r>
            <a:r>
              <a:rPr lang="fr-FR" b="0" dirty="0"/>
              <a:t>/#c=home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9943B3-D468-3AE6-92D0-FDF2B10D9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E1862-1D0F-4967-B83F-1AF54A8760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4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3506-D419-9FE2-A44D-DAD5B88DE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62806D-4F72-06D6-CC2B-07F500E16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3F7C41-D561-CA8E-C908-CE0930E93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Les départements situés sur le littoral méditerranéen sont les zones les plus concernés par l’augmentation du nombre de jours à plus de 30°C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Les secteurs où les salariés sont les plus exposés sont les industries extractives, pharmaceutique, la production et distribution d’eau, assainissement, gestion des déchets et dépollution.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772C17-2ED1-A09D-509D-CF3D86129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E1862-1D0F-4967-B83F-1AF54A8760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5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D7F7-830A-A1EF-E27B-56C12067F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8F0610-3D5C-8343-1394-E1102828D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58C0DA-D866-93E0-51F6-7E0FD06D6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Les zones proches du littoral sont les plus concernées.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43B64A-C5C6-4195-6598-AFE509C7F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E1862-1D0F-4967-B83F-1AF54A8760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B1E80-ACAE-AE07-EFF3-0D4BCE94A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32C7CF-FC35-32FE-2356-727F76BDE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A2E7F-D47D-6A5A-9D6A-5787C5D5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C83E21-547D-3410-AF44-9F7A3A98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3FB05-2CB9-FA36-9B01-ED8FF9B3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88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B4FDB-11F7-CE49-0A72-E3334698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1B2058-68A7-651C-7582-9A23FD91B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0A8DE9-55B7-3523-D1A7-6953F20B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169CC-98E8-13C8-C2F7-E275E532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5DB343-DEA3-33F0-63F0-8CDCB16B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2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23E497-AFFC-60CF-865B-9736E29CB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11BA1A-A0F3-8B6E-F686-270497B7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8E4FB2-CC6D-A36A-5E5E-1D652697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DFE032-C51A-1231-5758-31609F93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13618C-E55B-7663-1CB2-EC178283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8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BA79F-1860-01A2-25B3-8246B44B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5950F4-6F2F-769F-46F2-09B0C0236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93FE58-71DE-3C1A-31B0-891C4FF3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BCF597-EE54-1BBC-BD0F-B6ACAE62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80292E-E3F8-9110-F1C2-AA449756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44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68494-7140-1088-D6AD-CC817CF2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98FC03-EFB1-CA8B-595A-84349BA3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0438F-0CC5-A099-DA1F-1916949B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305DE-A39B-4ECE-0CF6-836EC658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F02FA2-AAF5-4DB9-3363-2E0B7E45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33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0DA0D-7889-6395-1599-B17A613F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1D21F-5E49-9395-2316-F1284E970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ADC25-FD36-6173-9DE6-F32877E2A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0E3D5A-A1E6-22C9-A465-630ADF77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BCF658-61E7-168D-0D57-20426A24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9099BF-149D-DBF3-D5CA-4B8D0BD8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0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BCD1F-7152-57C1-D650-6031FECF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326C5-55BB-6EF0-4D18-4E8C97DE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118338-8DFD-729E-EC2A-F73315D17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ED1D2F-5EEB-E5C1-C458-2D76A4CFA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1D4AE4-8453-3605-5647-6105A80DB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B1CB59-A12E-15E9-75ED-2865DDB7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CC1276-5854-AF3D-4FBD-1F019FCF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265483-EED2-DDCD-C547-F2B745FA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96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820D1-D703-B2CB-9DD4-306DF014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573149-6C67-D18F-22E5-BE9DA99F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B1F864-DE5F-50DD-8E93-C61D6BD1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EF3B28-42B0-11CA-6EFD-17BA52C6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70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760755-62DD-51AC-C2FD-39974BE9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B81B0C-0481-24EF-365F-ED757121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42950C-D195-49A2-68E4-A7038E13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07620-AA4E-B973-0F6F-967EFE02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163269-2FAE-3DF7-EF1F-680A4EE2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699D6A-6FE5-BF74-A7B7-B781E2580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E4A987-4040-77AF-7C17-DC01E055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9AD000-7FE5-E736-535C-81FA4CE3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7F26C4-3ACA-ECFD-CD85-4F84AA5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4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11502-EB90-EFAC-30C6-2892065A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6D550E-CA00-5AC7-798E-B30FB8649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D4782-2DDE-7807-BACE-50A088478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558BF-243B-7F6E-B3DD-87B4CDCD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7DE7DE-E0A1-5E5F-0CE5-ADB8C071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4EB8A4-AD07-8658-1AD7-70CBF9F6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09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C4C1C7-4E2A-EBB2-EF6F-C3D3AB84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5BF004-CE1D-498C-7EEE-54ED9FC4F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1997F2-7242-7AA4-198C-8C9EEEC1C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ACB892-411C-4F8D-B67C-35565152C6E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D085B-A3DF-C409-D8AE-2C0B312EB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1C0CD-3464-71CD-E7AC-A76188E86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72EC7-3D5B-41BC-880E-66DB97C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9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CE9188-9877-13A0-5AC1-E81A1BCA9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9814D-7287-92EB-A446-CEF90275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86" y="34433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Marianne" panose="02000000000000000000" pitchFamily="2" charset="0"/>
              </a:rPr>
              <a:t>Les risques liés au climat</a:t>
            </a:r>
          </a:p>
        </p:txBody>
      </p:sp>
    </p:spTree>
    <p:extLst>
      <p:ext uri="{BB962C8B-B14F-4D97-AF65-F5344CB8AC3E}">
        <p14:creationId xmlns:p14="http://schemas.microsoft.com/office/powerpoint/2010/main" val="246953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05C71-D8F1-2682-BAD1-5FADE1D13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5;p25">
            <a:extLst>
              <a:ext uri="{FF2B5EF4-FFF2-40B4-BE49-F238E27FC236}">
                <a16:creationId xmlns:a16="http://schemas.microsoft.com/office/drawing/2014/main" id="{B43C58B5-A209-55B9-36E9-423EB829576F}"/>
              </a:ext>
            </a:extLst>
          </p:cNvPr>
          <p:cNvSpPr/>
          <p:nvPr/>
        </p:nvSpPr>
        <p:spPr>
          <a:xfrm>
            <a:off x="1024822" y="400124"/>
            <a:ext cx="9920672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  <a:sym typeface="Raleway"/>
              </a:rPr>
              <a:t>Évènements climatiques extrêmes 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  <a:sym typeface="Raleway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15E2D6-555D-8525-FF4D-36CDC372F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7" y="1963693"/>
            <a:ext cx="9678835" cy="3974528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FC00A09-ED0F-E75C-6A29-4CCB8C56BAF3}"/>
              </a:ext>
            </a:extLst>
          </p:cNvPr>
          <p:cNvSpPr txBox="1">
            <a:spLocks/>
          </p:cNvSpPr>
          <p:nvPr/>
        </p:nvSpPr>
        <p:spPr>
          <a:xfrm>
            <a:off x="0" y="1109593"/>
            <a:ext cx="9563548" cy="854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/>
              <a:t>Proportion d’adultes de 18 à 79 ans ayant été confrontés à un évènement climatique extrême au cours des deux dernières années - 2024 </a:t>
            </a:r>
            <a:endParaRPr lang="fr-FR" sz="2000" dirty="0"/>
          </a:p>
          <a:p>
            <a:pPr marL="0" indent="0">
              <a:buNone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2116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0BECC-F97C-DF97-2FAD-8F36A74F6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5;p25">
            <a:extLst>
              <a:ext uri="{FF2B5EF4-FFF2-40B4-BE49-F238E27FC236}">
                <a16:creationId xmlns:a16="http://schemas.microsoft.com/office/drawing/2014/main" id="{9DE2185C-100B-4144-6307-AEE70E57A970}"/>
              </a:ext>
            </a:extLst>
          </p:cNvPr>
          <p:cNvSpPr/>
          <p:nvPr/>
        </p:nvSpPr>
        <p:spPr>
          <a:xfrm>
            <a:off x="1135664" y="234077"/>
            <a:ext cx="9920672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  <a:sym typeface="Raleway"/>
              </a:rPr>
              <a:t>Fortes chaleurs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  <a:sym typeface="Raleway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A997E8-43EC-7493-3266-0472F92A9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549"/>
            <a:ext cx="6402662" cy="7356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A0B435-6332-FB05-2912-4B9C60814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39" y="2033717"/>
            <a:ext cx="3840584" cy="25799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33353D-B62B-0187-61D5-63034E8C5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92" y="1969607"/>
            <a:ext cx="3961740" cy="26441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F682F3-EB14-559B-63D8-B6F956D2C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4" y="2033717"/>
            <a:ext cx="3457346" cy="2579998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B33952C-94DF-4BD2-4103-CE8A1A93131E}"/>
              </a:ext>
            </a:extLst>
          </p:cNvPr>
          <p:cNvSpPr txBox="1">
            <a:spLocks/>
          </p:cNvSpPr>
          <p:nvPr/>
        </p:nvSpPr>
        <p:spPr>
          <a:xfrm>
            <a:off x="0" y="943961"/>
            <a:ext cx="9294641" cy="854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Fréquence des journées de fortes chaleurs et des nuits tropicales pour la période 1976-2005 et aux horizons 2030 et 2050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67C473-F90E-B379-A637-FB5625282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6" y="4983568"/>
            <a:ext cx="3507054" cy="18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D014F-D2D7-BAF3-58BA-AF0877B3F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5;p25">
            <a:extLst>
              <a:ext uri="{FF2B5EF4-FFF2-40B4-BE49-F238E27FC236}">
                <a16:creationId xmlns:a16="http://schemas.microsoft.com/office/drawing/2014/main" id="{BD6999D9-8981-ADBD-F2E6-5798A39592FE}"/>
              </a:ext>
            </a:extLst>
          </p:cNvPr>
          <p:cNvSpPr/>
          <p:nvPr/>
        </p:nvSpPr>
        <p:spPr>
          <a:xfrm>
            <a:off x="1024822" y="297778"/>
            <a:ext cx="9920672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  <a:sym typeface="Raleway"/>
              </a:rPr>
              <a:t>Évènements climatiques extrêmes 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  <a:sym typeface="Raleway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9A76818-17BE-A617-1AFB-93251EE4D09B}"/>
              </a:ext>
            </a:extLst>
          </p:cNvPr>
          <p:cNvSpPr txBox="1">
            <a:spLocks/>
          </p:cNvSpPr>
          <p:nvPr/>
        </p:nvSpPr>
        <p:spPr>
          <a:xfrm>
            <a:off x="0" y="955774"/>
            <a:ext cx="8077199" cy="854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Exposition des populations aux risques climatiques - 2022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0E7A0E-FC8F-21E8-215A-A3F55B1ABF6B}"/>
              </a:ext>
            </a:extLst>
          </p:cNvPr>
          <p:cNvSpPr txBox="1"/>
          <p:nvPr/>
        </p:nvSpPr>
        <p:spPr>
          <a:xfrm>
            <a:off x="152573" y="6560222"/>
            <a:ext cx="1143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PICT Stat, DREAL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954E68-9209-464A-CE68-3473D163A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" y="1462838"/>
            <a:ext cx="7973003" cy="50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C1CF8-AA53-3831-08FA-412319FD2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5;p25">
            <a:extLst>
              <a:ext uri="{FF2B5EF4-FFF2-40B4-BE49-F238E27FC236}">
                <a16:creationId xmlns:a16="http://schemas.microsoft.com/office/drawing/2014/main" id="{4FFC8163-41FC-E514-C557-4941D6D02427}"/>
              </a:ext>
            </a:extLst>
          </p:cNvPr>
          <p:cNvSpPr/>
          <p:nvPr/>
        </p:nvSpPr>
        <p:spPr>
          <a:xfrm>
            <a:off x="1015585" y="31198"/>
            <a:ext cx="9920672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  <a:sym typeface="Raleway"/>
              </a:rPr>
              <a:t>Salariés exposé</a:t>
            </a:r>
            <a:r>
              <a:rPr lang="fr-FR" sz="2800" b="1" dirty="0">
                <a:solidFill>
                  <a:prstClr val="white"/>
                </a:solidFill>
                <a:latin typeface="Marianne" panose="02000000000000000000" pitchFamily="2" charset="0"/>
                <a:sym typeface="Raleway"/>
              </a:rPr>
              <a:t>s à une hausse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lang="fr-FR" sz="2800" b="1" dirty="0">
                <a:solidFill>
                  <a:prstClr val="white"/>
                </a:solidFill>
                <a:latin typeface="Marianne" panose="02000000000000000000" pitchFamily="2" charset="0"/>
                <a:sym typeface="Raleway"/>
              </a:rPr>
              <a:t>du nombre de jours &gt; 30°C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  <a:sym typeface="Raleway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4C9493-C394-EBFC-4FB8-ED344BF7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322" y="2174357"/>
            <a:ext cx="5352752" cy="39810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FA7686-7BE5-C31E-D2B0-BC93431C3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2061" b="8890"/>
          <a:stretch/>
        </p:blipFill>
        <p:spPr>
          <a:xfrm>
            <a:off x="-21607" y="1905647"/>
            <a:ext cx="6929120" cy="42497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066B29-F253-D289-E68B-A0A892403DB1}"/>
              </a:ext>
            </a:extLst>
          </p:cNvPr>
          <p:cNvSpPr txBox="1"/>
          <p:nvPr/>
        </p:nvSpPr>
        <p:spPr>
          <a:xfrm>
            <a:off x="157081" y="6296342"/>
            <a:ext cx="347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Sources : </a:t>
            </a:r>
            <a:r>
              <a:rPr lang="fr-FR" sz="1000" dirty="0" err="1"/>
              <a:t>Drias</a:t>
            </a:r>
            <a:r>
              <a:rPr lang="fr-FR" sz="1000" dirty="0"/>
              <a:t> </a:t>
            </a:r>
            <a:r>
              <a:rPr lang="fr-FR" sz="1000" dirty="0" err="1"/>
              <a:t>Tracc</a:t>
            </a:r>
            <a:r>
              <a:rPr lang="fr-FR" sz="1000" dirty="0"/>
              <a:t>, Météo-France ; Flores 2023, Insee.</a:t>
            </a:r>
          </a:p>
          <a:p>
            <a:r>
              <a:rPr lang="fr-FR" sz="1000" dirty="0"/>
              <a:t>Traitements : </a:t>
            </a:r>
            <a:r>
              <a:rPr lang="fr-FR" sz="1000" dirty="0" err="1"/>
              <a:t>Dreets</a:t>
            </a:r>
            <a:r>
              <a:rPr lang="fr-FR" sz="1000" dirty="0"/>
              <a:t>, Service études, statistiques et évaluation.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FFB2390-DECC-1BBA-009A-A92EB8B1DFE4}"/>
              </a:ext>
            </a:extLst>
          </p:cNvPr>
          <p:cNvSpPr txBox="1">
            <a:spLocks/>
          </p:cNvSpPr>
          <p:nvPr/>
        </p:nvSpPr>
        <p:spPr>
          <a:xfrm>
            <a:off x="0" y="955774"/>
            <a:ext cx="10137913" cy="854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Implantation des établissements de plus de 50 salariés et hausse du nombre de jours &gt;30°C à l’horizon 2050</a:t>
            </a:r>
          </a:p>
        </p:txBody>
      </p:sp>
    </p:spTree>
    <p:extLst>
      <p:ext uri="{BB962C8B-B14F-4D97-AF65-F5344CB8AC3E}">
        <p14:creationId xmlns:p14="http://schemas.microsoft.com/office/powerpoint/2010/main" val="279692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8D215-38B7-28A2-91E0-EE3C029C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5;p25">
            <a:extLst>
              <a:ext uri="{FF2B5EF4-FFF2-40B4-BE49-F238E27FC236}">
                <a16:creationId xmlns:a16="http://schemas.microsoft.com/office/drawing/2014/main" id="{16645659-4601-D493-63AA-3A86210CCCE2}"/>
              </a:ext>
            </a:extLst>
          </p:cNvPr>
          <p:cNvSpPr/>
          <p:nvPr/>
        </p:nvSpPr>
        <p:spPr>
          <a:xfrm>
            <a:off x="1135664" y="101674"/>
            <a:ext cx="9920672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  <a:sym typeface="Raleway"/>
              </a:rPr>
              <a:t>Salariés exposé</a:t>
            </a:r>
            <a:r>
              <a:rPr lang="fr-FR" sz="2800" b="1" dirty="0">
                <a:solidFill>
                  <a:prstClr val="white"/>
                </a:solidFill>
                <a:latin typeface="Marianne" panose="02000000000000000000" pitchFamily="2" charset="0"/>
                <a:sym typeface="Raleway"/>
              </a:rPr>
              <a:t>s à une hausse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lang="fr-FR" sz="2800" b="1" dirty="0">
                <a:solidFill>
                  <a:prstClr val="white"/>
                </a:solidFill>
                <a:latin typeface="Marianne" panose="02000000000000000000" pitchFamily="2" charset="0"/>
                <a:sym typeface="Raleway"/>
              </a:rPr>
              <a:t>du risque climatique de feu de forêt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  <a:sym typeface="Raleway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D1125A-6CFE-91DA-1F3B-42947D734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/>
          <a:stretch/>
        </p:blipFill>
        <p:spPr>
          <a:xfrm>
            <a:off x="2416111" y="1736035"/>
            <a:ext cx="7981257" cy="4969565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B7A4967-ED7D-FEA4-E41C-1D297E496E1D}"/>
              </a:ext>
            </a:extLst>
          </p:cNvPr>
          <p:cNvSpPr txBox="1">
            <a:spLocks/>
          </p:cNvSpPr>
          <p:nvPr/>
        </p:nvSpPr>
        <p:spPr>
          <a:xfrm>
            <a:off x="0" y="1112338"/>
            <a:ext cx="10429461" cy="854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Hausse de l’indice feu-météo pour les établissements industriels à horizon 2050</a:t>
            </a:r>
          </a:p>
        </p:txBody>
      </p:sp>
    </p:spTree>
    <p:extLst>
      <p:ext uri="{BB962C8B-B14F-4D97-AF65-F5344CB8AC3E}">
        <p14:creationId xmlns:p14="http://schemas.microsoft.com/office/powerpoint/2010/main" val="11371001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346</Words>
  <Application>Microsoft Office PowerPoint</Application>
  <PresentationFormat>Grand écran</PresentationFormat>
  <Paragraphs>31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Marianne</vt:lpstr>
      <vt:lpstr>Thème Office</vt:lpstr>
      <vt:lpstr>Les risques liés au climat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FABRE Françoise</dc:creator>
  <cp:lastModifiedBy>FABRE Françoise</cp:lastModifiedBy>
  <cp:revision>1</cp:revision>
  <dcterms:created xsi:type="dcterms:W3CDTF">2026-02-16T16:17:21Z</dcterms:created>
  <dcterms:modified xsi:type="dcterms:W3CDTF">2026-02-16T16:22:23Z</dcterms:modified>
</cp:coreProperties>
</file>